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0" r:id="rId2"/>
    <p:sldId id="331" r:id="rId3"/>
    <p:sldId id="260" r:id="rId4"/>
    <p:sldId id="269" r:id="rId5"/>
    <p:sldId id="270" r:id="rId6"/>
    <p:sldId id="271" r:id="rId7"/>
    <p:sldId id="272" r:id="rId8"/>
    <p:sldId id="273" r:id="rId9"/>
    <p:sldId id="295" r:id="rId10"/>
    <p:sldId id="434" r:id="rId11"/>
    <p:sldId id="332" r:id="rId12"/>
    <p:sldId id="264" r:id="rId13"/>
    <p:sldId id="278" r:id="rId14"/>
    <p:sldId id="279" r:id="rId15"/>
    <p:sldId id="280" r:id="rId16"/>
    <p:sldId id="281" r:id="rId17"/>
    <p:sldId id="421" r:id="rId18"/>
    <p:sldId id="427" r:id="rId19"/>
    <p:sldId id="333" r:id="rId20"/>
    <p:sldId id="262" r:id="rId21"/>
    <p:sldId id="283" r:id="rId22"/>
    <p:sldId id="288" r:id="rId23"/>
    <p:sldId id="284" r:id="rId24"/>
    <p:sldId id="285" r:id="rId25"/>
    <p:sldId id="286" r:id="rId26"/>
    <p:sldId id="287" r:id="rId27"/>
    <p:sldId id="387" r:id="rId28"/>
    <p:sldId id="294" r:id="rId29"/>
    <p:sldId id="292" r:id="rId30"/>
    <p:sldId id="289" r:id="rId31"/>
    <p:sldId id="409" r:id="rId32"/>
    <p:sldId id="425" r:id="rId33"/>
    <p:sldId id="433" r:id="rId34"/>
    <p:sldId id="334" r:id="rId35"/>
    <p:sldId id="335" r:id="rId36"/>
    <p:sldId id="413" r:id="rId37"/>
    <p:sldId id="336" r:id="rId38"/>
    <p:sldId id="337" r:id="rId39"/>
    <p:sldId id="338" r:id="rId40"/>
    <p:sldId id="339" r:id="rId41"/>
    <p:sldId id="343" r:id="rId42"/>
    <p:sldId id="296" r:id="rId43"/>
    <p:sldId id="297" r:id="rId44"/>
    <p:sldId id="298" r:id="rId45"/>
    <p:sldId id="299" r:id="rId46"/>
    <p:sldId id="300" r:id="rId47"/>
    <p:sldId id="301" r:id="rId48"/>
    <p:sldId id="392" r:id="rId49"/>
    <p:sldId id="415" r:id="rId50"/>
    <p:sldId id="344" r:id="rId51"/>
    <p:sldId id="263" r:id="rId52"/>
    <p:sldId id="302" r:id="rId53"/>
    <p:sldId id="303" r:id="rId54"/>
    <p:sldId id="304" r:id="rId55"/>
    <p:sldId id="305" r:id="rId56"/>
    <p:sldId id="437" r:id="rId57"/>
    <p:sldId id="345" r:id="rId58"/>
    <p:sldId id="346" r:id="rId59"/>
    <p:sldId id="423" r:id="rId60"/>
    <p:sldId id="348" r:id="rId61"/>
    <p:sldId id="349" r:id="rId62"/>
    <p:sldId id="350" r:id="rId63"/>
    <p:sldId id="351" r:id="rId64"/>
    <p:sldId id="406" r:id="rId65"/>
    <p:sldId id="352" r:id="rId66"/>
    <p:sldId id="382" r:id="rId67"/>
    <p:sldId id="383" r:id="rId68"/>
    <p:sldId id="384" r:id="rId69"/>
    <p:sldId id="385" r:id="rId70"/>
    <p:sldId id="386" r:id="rId71"/>
    <p:sldId id="404" r:id="rId72"/>
    <p:sldId id="416" r:id="rId73"/>
    <p:sldId id="430" r:id="rId74"/>
    <p:sldId id="428" r:id="rId75"/>
    <p:sldId id="358" r:id="rId76"/>
    <p:sldId id="322" r:id="rId77"/>
    <p:sldId id="323" r:id="rId78"/>
    <p:sldId id="324" r:id="rId79"/>
    <p:sldId id="328" r:id="rId80"/>
    <p:sldId id="439" r:id="rId81"/>
    <p:sldId id="329" r:id="rId82"/>
    <p:sldId id="325" r:id="rId83"/>
    <p:sldId id="391" r:id="rId84"/>
    <p:sldId id="321" r:id="rId85"/>
    <p:sldId id="326" r:id="rId86"/>
    <p:sldId id="327" r:id="rId87"/>
    <p:sldId id="410" r:id="rId88"/>
    <p:sldId id="411" r:id="rId89"/>
    <p:sldId id="412" r:id="rId90"/>
    <p:sldId id="403" r:id="rId91"/>
    <p:sldId id="429" r:id="rId92"/>
    <p:sldId id="432" r:id="rId93"/>
    <p:sldId id="435" r:id="rId94"/>
    <p:sldId id="359" r:id="rId95"/>
    <p:sldId id="360" r:id="rId96"/>
    <p:sldId id="361" r:id="rId97"/>
    <p:sldId id="362" r:id="rId98"/>
    <p:sldId id="363" r:id="rId99"/>
    <p:sldId id="364" r:id="rId100"/>
    <p:sldId id="417" r:id="rId101"/>
    <p:sldId id="366" r:id="rId102"/>
    <p:sldId id="367" r:id="rId103"/>
    <p:sldId id="368" r:id="rId104"/>
    <p:sldId id="369" r:id="rId105"/>
    <p:sldId id="370" r:id="rId106"/>
    <p:sldId id="371" r:id="rId107"/>
    <p:sldId id="372" r:id="rId108"/>
    <p:sldId id="408" r:id="rId109"/>
    <p:sldId id="374" r:id="rId110"/>
    <p:sldId id="376" r:id="rId111"/>
    <p:sldId id="419" r:id="rId112"/>
    <p:sldId id="380" r:id="rId113"/>
    <p:sldId id="381" r:id="rId114"/>
    <p:sldId id="420" r:id="rId115"/>
    <p:sldId id="424" r:id="rId116"/>
    <p:sldId id="438" r:id="rId117"/>
    <p:sldId id="422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A89"/>
    <a:srgbClr val="7F6950"/>
    <a:srgbClr val="FFFFFF"/>
    <a:srgbClr val="8FA1AB"/>
    <a:srgbClr val="58AC40"/>
    <a:srgbClr val="E9F3E6"/>
    <a:srgbClr val="489A31"/>
    <a:srgbClr val="60BB46"/>
    <a:srgbClr val="743700"/>
    <a:srgbClr val="007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/>
  </p:normalViewPr>
  <p:slideViewPr>
    <p:cSldViewPr snapToGrid="0">
      <p:cViewPr varScale="1">
        <p:scale>
          <a:sx n="85" d="100"/>
          <a:sy n="85" d="100"/>
        </p:scale>
        <p:origin x="15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wmf"/><Relationship Id="rId2" Type="http://schemas.openxmlformats.org/officeDocument/2006/relationships/image" Target="../media/image588.wmf"/><Relationship Id="rId1" Type="http://schemas.openxmlformats.org/officeDocument/2006/relationships/image" Target="../media/image587.wmf"/><Relationship Id="rId4" Type="http://schemas.openxmlformats.org/officeDocument/2006/relationships/image" Target="../media/image59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82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100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182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15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7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29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66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70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04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4288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7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09E3A-5231-4D23-BA91-7551EFA53266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723B1-DB03-4E11-9EF7-A053EC1989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48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emf"/><Relationship Id="rId7" Type="http://schemas.openxmlformats.org/officeDocument/2006/relationships/image" Target="../media/image4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7" Type="http://schemas.openxmlformats.org/officeDocument/2006/relationships/image" Target="../media/image497.png"/><Relationship Id="rId2" Type="http://schemas.openxmlformats.org/officeDocument/2006/relationships/image" Target="../media/image4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496.png"/><Relationship Id="rId4" Type="http://schemas.openxmlformats.org/officeDocument/2006/relationships/image" Target="../media/image49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98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5.png"/><Relationship Id="rId3" Type="http://schemas.openxmlformats.org/officeDocument/2006/relationships/image" Target="../media/image500.png"/><Relationship Id="rId7" Type="http://schemas.openxmlformats.org/officeDocument/2006/relationships/image" Target="../media/image504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11" Type="http://schemas.openxmlformats.org/officeDocument/2006/relationships/image" Target="../media/image2.emf"/><Relationship Id="rId5" Type="http://schemas.openxmlformats.org/officeDocument/2006/relationships/image" Target="../media/image502.png"/><Relationship Id="rId10" Type="http://schemas.openxmlformats.org/officeDocument/2006/relationships/image" Target="../media/image507.png"/><Relationship Id="rId4" Type="http://schemas.openxmlformats.org/officeDocument/2006/relationships/image" Target="../media/image501.png"/><Relationship Id="rId9" Type="http://schemas.openxmlformats.org/officeDocument/2006/relationships/image" Target="../media/image506.jpe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3.png"/><Relationship Id="rId3" Type="http://schemas.openxmlformats.org/officeDocument/2006/relationships/image" Target="../media/image508.png"/><Relationship Id="rId7" Type="http://schemas.openxmlformats.org/officeDocument/2006/relationships/image" Target="../media/image512.png"/><Relationship Id="rId2" Type="http://schemas.openxmlformats.org/officeDocument/2006/relationships/image" Target="../media/image5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jpeg"/><Relationship Id="rId11" Type="http://schemas.openxmlformats.org/officeDocument/2006/relationships/image" Target="../media/image2.emf"/><Relationship Id="rId5" Type="http://schemas.openxmlformats.org/officeDocument/2006/relationships/image" Target="../media/image510.png"/><Relationship Id="rId10" Type="http://schemas.openxmlformats.org/officeDocument/2006/relationships/image" Target="../media/image515.png"/><Relationship Id="rId4" Type="http://schemas.openxmlformats.org/officeDocument/2006/relationships/image" Target="../media/image509.png"/><Relationship Id="rId9" Type="http://schemas.openxmlformats.org/officeDocument/2006/relationships/image" Target="../media/image51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3" Type="http://schemas.openxmlformats.org/officeDocument/2006/relationships/image" Target="../media/image517.png"/><Relationship Id="rId7" Type="http://schemas.openxmlformats.org/officeDocument/2006/relationships/image" Target="../media/image521.png"/><Relationship Id="rId2" Type="http://schemas.openxmlformats.org/officeDocument/2006/relationships/image" Target="../media/image5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9.png"/><Relationship Id="rId10" Type="http://schemas.openxmlformats.org/officeDocument/2006/relationships/image" Target="../media/image2.emf"/><Relationship Id="rId4" Type="http://schemas.openxmlformats.org/officeDocument/2006/relationships/image" Target="../media/image518.png"/><Relationship Id="rId9" Type="http://schemas.openxmlformats.org/officeDocument/2006/relationships/image" Target="../media/image52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52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528.png"/><Relationship Id="rId7" Type="http://schemas.openxmlformats.org/officeDocument/2006/relationships/image" Target="../media/image532.png"/><Relationship Id="rId2" Type="http://schemas.openxmlformats.org/officeDocument/2006/relationships/image" Target="../media/image5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30.png"/><Relationship Id="rId4" Type="http://schemas.openxmlformats.org/officeDocument/2006/relationships/image" Target="../media/image52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53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jpe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539.png"/><Relationship Id="rId4" Type="http://schemas.openxmlformats.org/officeDocument/2006/relationships/image" Target="../media/image53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543.jpeg"/><Relationship Id="rId4" Type="http://schemas.openxmlformats.org/officeDocument/2006/relationships/image" Target="../media/image5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555.jpeg"/><Relationship Id="rId3" Type="http://schemas.openxmlformats.org/officeDocument/2006/relationships/image" Target="../media/image545.png"/><Relationship Id="rId7" Type="http://schemas.openxmlformats.org/officeDocument/2006/relationships/image" Target="../media/image549.png"/><Relationship Id="rId12" Type="http://schemas.openxmlformats.org/officeDocument/2006/relationships/image" Target="../media/image554.png"/><Relationship Id="rId2" Type="http://schemas.openxmlformats.org/officeDocument/2006/relationships/image" Target="../media/image5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Relationship Id="rId11" Type="http://schemas.openxmlformats.org/officeDocument/2006/relationships/image" Target="../media/image553.png"/><Relationship Id="rId5" Type="http://schemas.openxmlformats.org/officeDocument/2006/relationships/image" Target="../media/image547.png"/><Relationship Id="rId10" Type="http://schemas.openxmlformats.org/officeDocument/2006/relationships/image" Target="../media/image552.png"/><Relationship Id="rId4" Type="http://schemas.openxmlformats.org/officeDocument/2006/relationships/image" Target="../media/image546.png"/><Relationship Id="rId9" Type="http://schemas.openxmlformats.org/officeDocument/2006/relationships/image" Target="../media/image551.png"/><Relationship Id="rId14" Type="http://schemas.openxmlformats.org/officeDocument/2006/relationships/image" Target="../media/image2.e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557.png"/><Relationship Id="rId7" Type="http://schemas.openxmlformats.org/officeDocument/2006/relationships/image" Target="../media/image561.png"/><Relationship Id="rId2" Type="http://schemas.openxmlformats.org/officeDocument/2006/relationships/image" Target="../media/image5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9.png"/><Relationship Id="rId4" Type="http://schemas.openxmlformats.org/officeDocument/2006/relationships/image" Target="../media/image55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563.png"/><Relationship Id="rId7" Type="http://schemas.openxmlformats.org/officeDocument/2006/relationships/image" Target="../media/image567.png"/><Relationship Id="rId2" Type="http://schemas.openxmlformats.org/officeDocument/2006/relationships/image" Target="../media/image5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5" Type="http://schemas.openxmlformats.org/officeDocument/2006/relationships/image" Target="../media/image565.png"/><Relationship Id="rId4" Type="http://schemas.openxmlformats.org/officeDocument/2006/relationships/image" Target="../media/image56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4.png"/><Relationship Id="rId13" Type="http://schemas.openxmlformats.org/officeDocument/2006/relationships/image" Target="../media/image579.png"/><Relationship Id="rId18" Type="http://schemas.openxmlformats.org/officeDocument/2006/relationships/image" Target="../media/image584.png"/><Relationship Id="rId3" Type="http://schemas.openxmlformats.org/officeDocument/2006/relationships/image" Target="../media/image569.png"/><Relationship Id="rId21" Type="http://schemas.openxmlformats.org/officeDocument/2006/relationships/image" Target="../media/image2.emf"/><Relationship Id="rId7" Type="http://schemas.openxmlformats.org/officeDocument/2006/relationships/image" Target="../media/image573.png"/><Relationship Id="rId12" Type="http://schemas.openxmlformats.org/officeDocument/2006/relationships/image" Target="../media/image578.png"/><Relationship Id="rId17" Type="http://schemas.openxmlformats.org/officeDocument/2006/relationships/image" Target="../media/image583.png"/><Relationship Id="rId2" Type="http://schemas.openxmlformats.org/officeDocument/2006/relationships/image" Target="../media/image568.png"/><Relationship Id="rId16" Type="http://schemas.openxmlformats.org/officeDocument/2006/relationships/image" Target="../media/image582.png"/><Relationship Id="rId20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.png"/><Relationship Id="rId11" Type="http://schemas.openxmlformats.org/officeDocument/2006/relationships/image" Target="../media/image577.png"/><Relationship Id="rId5" Type="http://schemas.openxmlformats.org/officeDocument/2006/relationships/image" Target="../media/image571.jpeg"/><Relationship Id="rId15" Type="http://schemas.openxmlformats.org/officeDocument/2006/relationships/image" Target="../media/image581.png"/><Relationship Id="rId10" Type="http://schemas.openxmlformats.org/officeDocument/2006/relationships/image" Target="../media/image576.png"/><Relationship Id="rId19" Type="http://schemas.openxmlformats.org/officeDocument/2006/relationships/image" Target="../media/image585.png"/><Relationship Id="rId4" Type="http://schemas.openxmlformats.org/officeDocument/2006/relationships/image" Target="../media/image570.png"/><Relationship Id="rId9" Type="http://schemas.openxmlformats.org/officeDocument/2006/relationships/image" Target="../media/image575.png"/><Relationship Id="rId14" Type="http://schemas.openxmlformats.org/officeDocument/2006/relationships/image" Target="../media/image58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88.wmf"/><Relationship Id="rId18" Type="http://schemas.openxmlformats.org/officeDocument/2006/relationships/image" Target="../media/image598.png"/><Relationship Id="rId3" Type="http://schemas.openxmlformats.org/officeDocument/2006/relationships/image" Target="../media/image591.jpeg"/><Relationship Id="rId21" Type="http://schemas.openxmlformats.org/officeDocument/2006/relationships/image" Target="../media/image2.emf"/><Relationship Id="rId7" Type="http://schemas.openxmlformats.org/officeDocument/2006/relationships/image" Target="../media/image593.png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590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4.bin"/><Relationship Id="rId20" Type="http://schemas.openxmlformats.org/officeDocument/2006/relationships/image" Target="../media/image60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7.wmf"/><Relationship Id="rId11" Type="http://schemas.openxmlformats.org/officeDocument/2006/relationships/image" Target="../media/image597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589.wmf"/><Relationship Id="rId10" Type="http://schemas.openxmlformats.org/officeDocument/2006/relationships/image" Target="../media/image596.png"/><Relationship Id="rId19" Type="http://schemas.openxmlformats.org/officeDocument/2006/relationships/image" Target="../media/image599.png"/><Relationship Id="rId4" Type="http://schemas.openxmlformats.org/officeDocument/2006/relationships/image" Target="../media/image592.png"/><Relationship Id="rId9" Type="http://schemas.openxmlformats.org/officeDocument/2006/relationships/image" Target="../media/image595.png"/><Relationship Id="rId14" Type="http://schemas.openxmlformats.org/officeDocument/2006/relationships/oleObject" Target="../embeddings/oleObject3.bin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7" Type="http://schemas.openxmlformats.org/officeDocument/2006/relationships/image" Target="../media/image605.png"/><Relationship Id="rId2" Type="http://schemas.openxmlformats.org/officeDocument/2006/relationships/image" Target="../media/image60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4.png"/><Relationship Id="rId5" Type="http://schemas.openxmlformats.org/officeDocument/2006/relationships/image" Target="../media/image2.emf"/><Relationship Id="rId4" Type="http://schemas.openxmlformats.org/officeDocument/2006/relationships/image" Target="../media/image60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616.jpeg"/><Relationship Id="rId3" Type="http://schemas.openxmlformats.org/officeDocument/2006/relationships/image" Target="../media/image2.emf"/><Relationship Id="rId7" Type="http://schemas.openxmlformats.org/officeDocument/2006/relationships/image" Target="../media/image610.png"/><Relationship Id="rId12" Type="http://schemas.openxmlformats.org/officeDocument/2006/relationships/image" Target="../media/image615.jpeg"/><Relationship Id="rId2" Type="http://schemas.openxmlformats.org/officeDocument/2006/relationships/image" Target="../media/image60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9.png"/><Relationship Id="rId11" Type="http://schemas.openxmlformats.org/officeDocument/2006/relationships/image" Target="../media/image614.jpeg"/><Relationship Id="rId5" Type="http://schemas.openxmlformats.org/officeDocument/2006/relationships/image" Target="../media/image608.png"/><Relationship Id="rId15" Type="http://schemas.openxmlformats.org/officeDocument/2006/relationships/image" Target="../media/image618.jpeg"/><Relationship Id="rId10" Type="http://schemas.openxmlformats.org/officeDocument/2006/relationships/image" Target="../media/image613.png"/><Relationship Id="rId4" Type="http://schemas.openxmlformats.org/officeDocument/2006/relationships/image" Target="../media/image607.png"/><Relationship Id="rId9" Type="http://schemas.openxmlformats.org/officeDocument/2006/relationships/image" Target="../media/image612.png"/><Relationship Id="rId14" Type="http://schemas.openxmlformats.org/officeDocument/2006/relationships/image" Target="../media/image617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.em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2.emf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emf"/><Relationship Id="rId4" Type="http://schemas.openxmlformats.org/officeDocument/2006/relationships/image" Target="../media/image71.emf"/><Relationship Id="rId9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2.emf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6.png"/><Relationship Id="rId4" Type="http://schemas.openxmlformats.org/officeDocument/2006/relationships/image" Target="../media/image111.jpeg"/><Relationship Id="rId9" Type="http://schemas.openxmlformats.org/officeDocument/2006/relationships/image" Target="../media/image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2.emf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2.emf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2.emf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.emf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145.jpeg"/><Relationship Id="rId7" Type="http://schemas.openxmlformats.org/officeDocument/2006/relationships/image" Target="../media/image14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2.emf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emf"/><Relationship Id="rId12" Type="http://schemas.openxmlformats.org/officeDocument/2006/relationships/image" Target="../media/image2.emf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emf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2.emf"/><Relationship Id="rId3" Type="http://schemas.openxmlformats.org/officeDocument/2006/relationships/image" Target="../media/image172.jpe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2.emf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e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2.emf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e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10" Type="http://schemas.openxmlformats.org/officeDocument/2006/relationships/image" Target="../media/image2.emf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7" Type="http://schemas.openxmlformats.org/officeDocument/2006/relationships/image" Target="../media/image2.emf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jpeg"/><Relationship Id="rId4" Type="http://schemas.openxmlformats.org/officeDocument/2006/relationships/image" Target="../media/image20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05.png"/><Relationship Id="rId7" Type="http://schemas.openxmlformats.org/officeDocument/2006/relationships/image" Target="../media/image209.jpe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12.png"/><Relationship Id="rId7" Type="http://schemas.openxmlformats.org/officeDocument/2006/relationships/image" Target="../media/image216.jpe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.emf"/><Relationship Id="rId4" Type="http://schemas.openxmlformats.org/officeDocument/2006/relationships/image" Target="../media/image2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.emf"/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258.png"/><Relationship Id="rId7" Type="http://schemas.openxmlformats.org/officeDocument/2006/relationships/image" Target="../media/image262.jpeg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jpe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.emf"/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9.png"/><Relationship Id="rId7" Type="http://schemas.openxmlformats.org/officeDocument/2006/relationships/image" Target="../media/image2.emf"/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10" Type="http://schemas.openxmlformats.org/officeDocument/2006/relationships/image" Target="../media/image2.emf"/><Relationship Id="rId4" Type="http://schemas.openxmlformats.org/officeDocument/2006/relationships/image" Target="../media/image283.png"/><Relationship Id="rId9" Type="http://schemas.openxmlformats.org/officeDocument/2006/relationships/image" Target="../media/image2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.emf"/><Relationship Id="rId2" Type="http://schemas.openxmlformats.org/officeDocument/2006/relationships/image" Target="../media/image2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2.emf"/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3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2.emf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jpe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9" Type="http://schemas.openxmlformats.org/officeDocument/2006/relationships/image" Target="../media/image2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3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jpeg"/><Relationship Id="rId4" Type="http://schemas.openxmlformats.org/officeDocument/2006/relationships/image" Target="../media/image321.png"/><Relationship Id="rId9" Type="http://schemas.openxmlformats.org/officeDocument/2006/relationships/image" Target="../media/image2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32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3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2.emf"/><Relationship Id="rId2" Type="http://schemas.openxmlformats.org/officeDocument/2006/relationships/image" Target="../media/image3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emf"/><Relationship Id="rId4" Type="http://schemas.openxmlformats.org/officeDocument/2006/relationships/image" Target="../media/image22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2.emf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emf"/><Relationship Id="rId3" Type="http://schemas.openxmlformats.org/officeDocument/2006/relationships/image" Target="../media/image363.emf"/><Relationship Id="rId7" Type="http://schemas.openxmlformats.org/officeDocument/2006/relationships/image" Target="../media/image367.emf"/><Relationship Id="rId2" Type="http://schemas.openxmlformats.org/officeDocument/2006/relationships/image" Target="../media/image3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emf"/><Relationship Id="rId5" Type="http://schemas.openxmlformats.org/officeDocument/2006/relationships/image" Target="../media/image365.png"/><Relationship Id="rId4" Type="http://schemas.openxmlformats.org/officeDocument/2006/relationships/image" Target="../media/image364.png"/><Relationship Id="rId9" Type="http://schemas.openxmlformats.org/officeDocument/2006/relationships/image" Target="../media/image2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2" Type="http://schemas.openxmlformats.org/officeDocument/2006/relationships/image" Target="../media/image3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376.emf"/><Relationship Id="rId7" Type="http://schemas.openxmlformats.org/officeDocument/2006/relationships/image" Target="../media/image380.png"/><Relationship Id="rId2" Type="http://schemas.openxmlformats.org/officeDocument/2006/relationships/image" Target="../media/image3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81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7" Type="http://schemas.openxmlformats.org/officeDocument/2006/relationships/image" Target="../media/image2.emf"/><Relationship Id="rId2" Type="http://schemas.openxmlformats.org/officeDocument/2006/relationships/image" Target="../media/image3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7" Type="http://schemas.openxmlformats.org/officeDocument/2006/relationships/image" Target="../media/image395.png"/><Relationship Id="rId2" Type="http://schemas.openxmlformats.org/officeDocument/2006/relationships/image" Target="../media/image3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394.png"/><Relationship Id="rId4" Type="http://schemas.openxmlformats.org/officeDocument/2006/relationships/image" Target="../media/image3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7" Type="http://schemas.openxmlformats.org/officeDocument/2006/relationships/image" Target="../media/image2.emf"/><Relationship Id="rId2" Type="http://schemas.openxmlformats.org/officeDocument/2006/relationships/image" Target="../media/image3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39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405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png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7" Type="http://schemas.openxmlformats.org/officeDocument/2006/relationships/image" Target="../media/image2.emf"/><Relationship Id="rId2" Type="http://schemas.openxmlformats.org/officeDocument/2006/relationships/image" Target="../media/image4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7" Type="http://schemas.openxmlformats.org/officeDocument/2006/relationships/image" Target="../media/image2.emf"/><Relationship Id="rId2" Type="http://schemas.openxmlformats.org/officeDocument/2006/relationships/image" Target="../media/image4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emf"/><Relationship Id="rId5" Type="http://schemas.openxmlformats.org/officeDocument/2006/relationships/image" Target="../media/image414.emf"/><Relationship Id="rId4" Type="http://schemas.openxmlformats.org/officeDocument/2006/relationships/image" Target="../media/image413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17.png"/><Relationship Id="rId7" Type="http://schemas.openxmlformats.org/officeDocument/2006/relationships/image" Target="../media/image421.png"/><Relationship Id="rId2" Type="http://schemas.openxmlformats.org/officeDocument/2006/relationships/image" Target="../media/image4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9.png"/><Relationship Id="rId4" Type="http://schemas.openxmlformats.org/officeDocument/2006/relationships/image" Target="../media/image41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3" Type="http://schemas.openxmlformats.org/officeDocument/2006/relationships/image" Target="../media/image423.png"/><Relationship Id="rId7" Type="http://schemas.openxmlformats.org/officeDocument/2006/relationships/image" Target="../media/image2.emf"/><Relationship Id="rId2" Type="http://schemas.openxmlformats.org/officeDocument/2006/relationships/image" Target="../media/image4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5" Type="http://schemas.openxmlformats.org/officeDocument/2006/relationships/image" Target="../media/image425.png"/><Relationship Id="rId4" Type="http://schemas.openxmlformats.org/officeDocument/2006/relationships/image" Target="../media/image42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image" Target="../media/image4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43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2.png"/><Relationship Id="rId7" Type="http://schemas.openxmlformats.org/officeDocument/2006/relationships/image" Target="../media/image436.png"/><Relationship Id="rId2" Type="http://schemas.openxmlformats.org/officeDocument/2006/relationships/image" Target="../media/image4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Relationship Id="rId9" Type="http://schemas.openxmlformats.org/officeDocument/2006/relationships/image" Target="../media/image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44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image" Target="../media/image4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4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2.emf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47.png"/><Relationship Id="rId7" Type="http://schemas.openxmlformats.org/officeDocument/2006/relationships/image" Target="../media/image451.jpe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4" Type="http://schemas.openxmlformats.org/officeDocument/2006/relationships/image" Target="../media/image44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53.emf"/><Relationship Id="rId7" Type="http://schemas.openxmlformats.org/officeDocument/2006/relationships/image" Target="../media/image457.emf"/><Relationship Id="rId2" Type="http://schemas.openxmlformats.org/officeDocument/2006/relationships/image" Target="../media/image4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emf"/><Relationship Id="rId5" Type="http://schemas.openxmlformats.org/officeDocument/2006/relationships/image" Target="../media/image455.emf"/><Relationship Id="rId4" Type="http://schemas.openxmlformats.org/officeDocument/2006/relationships/image" Target="../media/image454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59.png"/><Relationship Id="rId4" Type="http://schemas.openxmlformats.org/officeDocument/2006/relationships/image" Target="../media/image40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460.jpeg"/><Relationship Id="rId7" Type="http://schemas.openxmlformats.org/officeDocument/2006/relationships/image" Target="../media/image46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01.png"/><Relationship Id="rId4" Type="http://schemas.openxmlformats.org/officeDocument/2006/relationships/image" Target="../media/image4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65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7" Type="http://schemas.openxmlformats.org/officeDocument/2006/relationships/image" Target="../media/image2.emf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jpeg"/><Relationship Id="rId5" Type="http://schemas.openxmlformats.org/officeDocument/2006/relationships/image" Target="../media/image469.png"/><Relationship Id="rId4" Type="http://schemas.openxmlformats.org/officeDocument/2006/relationships/image" Target="../media/image46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3" Type="http://schemas.openxmlformats.org/officeDocument/2006/relationships/image" Target="../media/image472.png"/><Relationship Id="rId7" Type="http://schemas.openxmlformats.org/officeDocument/2006/relationships/image" Target="../media/image476.png"/><Relationship Id="rId2" Type="http://schemas.openxmlformats.org/officeDocument/2006/relationships/image" Target="../media/image4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10" Type="http://schemas.openxmlformats.org/officeDocument/2006/relationships/image" Target="../media/image2.emf"/><Relationship Id="rId4" Type="http://schemas.openxmlformats.org/officeDocument/2006/relationships/image" Target="../media/image473.png"/><Relationship Id="rId9" Type="http://schemas.openxmlformats.org/officeDocument/2006/relationships/image" Target="../media/image47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image" Target="../media/image482.jpeg"/><Relationship Id="rId4" Type="http://schemas.openxmlformats.org/officeDocument/2006/relationships/image" Target="../media/image4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7" Type="http://schemas.openxmlformats.org/officeDocument/2006/relationships/image" Target="../media/image2.emf"/><Relationship Id="rId2" Type="http://schemas.openxmlformats.org/officeDocument/2006/relationships/image" Target="../media/image4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7.png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7" Type="http://schemas.openxmlformats.org/officeDocument/2006/relationships/image" Target="../media/image2.emf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2.jpeg"/><Relationship Id="rId5" Type="http://schemas.openxmlformats.org/officeDocument/2006/relationships/image" Target="../media/image491.png"/><Relationship Id="rId4" Type="http://schemas.openxmlformats.org/officeDocument/2006/relationships/image" Target="../media/image4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Windows User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76093" y="2767280"/>
            <a:ext cx="66014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Speed, Scale and Spectrum </a:t>
            </a:r>
          </a:p>
          <a:p>
            <a:r>
              <a:rPr lang="en-IN" sz="3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of Transforming India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3994" y="505333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6A5AE"/>
                </a:solidFill>
              </a:rPr>
              <a:t>v</a:t>
            </a:r>
            <a:endParaRPr lang="en-IN" dirty="0">
              <a:solidFill>
                <a:srgbClr val="46A5A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271796" y="931608"/>
            <a:ext cx="7523668" cy="175432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 err="1">
                <a:solidFill>
                  <a:srgbClr val="46A5AE"/>
                </a:solidFill>
              </a:rPr>
              <a:t>Shramev</a:t>
            </a:r>
            <a:r>
              <a:rPr lang="en-IN" sz="4000" b="1" dirty="0">
                <a:solidFill>
                  <a:srgbClr val="46A5AE"/>
                </a:solidFill>
              </a:rPr>
              <a:t> </a:t>
            </a:r>
            <a:r>
              <a:rPr lang="en-IN" sz="4000" b="1" dirty="0" err="1">
                <a:solidFill>
                  <a:srgbClr val="46A5AE"/>
                </a:solidFill>
              </a:rPr>
              <a:t>Jayate</a:t>
            </a:r>
            <a:r>
              <a:rPr lang="en-IN" sz="4000" b="1" dirty="0">
                <a:solidFill>
                  <a:srgbClr val="46A5AE"/>
                </a:solidFill>
              </a:rPr>
              <a:t>: Upholding Dignity of Labour</a:t>
            </a:r>
          </a:p>
          <a:p>
            <a:r>
              <a:rPr lang="en-US" sz="2800" b="1" dirty="0">
                <a:solidFill>
                  <a:srgbClr val="46A5AE"/>
                </a:solidFill>
              </a:rPr>
              <a:t>Budget 2019-20 Proposal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72584" y="634224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February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7710" y="573892"/>
            <a:ext cx="4126243" cy="2582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3124" y="5036800"/>
            <a:ext cx="20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Overdraft limit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raised from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>
                <a:solidFill>
                  <a:schemeClr val="bg1"/>
                </a:solidFill>
              </a:rPr>
              <a:t>5000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>
                <a:solidFill>
                  <a:schemeClr val="bg1"/>
                </a:solidFill>
              </a:rPr>
              <a:t>10,000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80587" y="5036800"/>
            <a:ext cx="20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 conditions for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overdraft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up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>
                <a:solidFill>
                  <a:schemeClr val="bg1"/>
                </a:solidFill>
              </a:rPr>
              <a:t>2000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8161" y="5067699"/>
            <a:ext cx="3286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 limit for availing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overdraft facility increased  from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18-60 to 18-65 years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3" name="Round Diagonal Corner Rectangle 2"/>
          <p:cNvSpPr/>
          <p:nvPr/>
        </p:nvSpPr>
        <p:spPr>
          <a:xfrm>
            <a:off x="417870" y="2940065"/>
            <a:ext cx="5891173" cy="3342704"/>
          </a:xfrm>
          <a:prstGeom prst="round2DiagRect">
            <a:avLst/>
          </a:prstGeom>
          <a:solidFill>
            <a:srgbClr val="46A5A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466656" y="3751553"/>
            <a:ext cx="484238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IN" sz="2400" dirty="0">
                <a:solidFill>
                  <a:srgbClr val="FFFFFF"/>
                </a:solidFill>
              </a:rPr>
              <a:t>To provide assured monthly pension of ₹3000 after 60 years of age with monthly contribution of ₹100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66657" y="5427975"/>
            <a:ext cx="4226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IN" sz="2400" dirty="0">
                <a:solidFill>
                  <a:srgbClr val="FFFFFF"/>
                </a:solidFill>
              </a:rPr>
              <a:t>To benefit 10 crore workers in unorganized sector</a:t>
            </a:r>
          </a:p>
        </p:txBody>
      </p:sp>
      <p:sp>
        <p:nvSpPr>
          <p:cNvPr id="41" name="Round Diagonal Corner Rectangle 40"/>
          <p:cNvSpPr/>
          <p:nvPr/>
        </p:nvSpPr>
        <p:spPr>
          <a:xfrm>
            <a:off x="427300" y="2955362"/>
            <a:ext cx="5932130" cy="749626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5899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210243" y="3038257"/>
            <a:ext cx="443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PM Shram Yogi </a:t>
            </a:r>
            <a:r>
              <a:rPr lang="en-IN" sz="2400" b="1" dirty="0" err="1">
                <a:solidFill>
                  <a:schemeClr val="bg1"/>
                </a:solidFill>
              </a:rPr>
              <a:t>Maandhan</a:t>
            </a:r>
            <a:r>
              <a:rPr lang="en-IN" sz="2400" b="1" dirty="0">
                <a:solidFill>
                  <a:schemeClr val="bg1"/>
                </a:solidFill>
              </a:rPr>
              <a:t> Yojana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3370923" y="3409790"/>
            <a:ext cx="0" cy="360000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 Diagonal Corner Rectangle 41"/>
          <p:cNvSpPr/>
          <p:nvPr/>
        </p:nvSpPr>
        <p:spPr>
          <a:xfrm>
            <a:off x="6596530" y="3346828"/>
            <a:ext cx="5177120" cy="2935941"/>
          </a:xfrm>
          <a:prstGeom prst="round2DiagRect">
            <a:avLst/>
          </a:prstGeom>
          <a:solidFill>
            <a:srgbClr val="46A5A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52" y="5475942"/>
            <a:ext cx="689592" cy="747058"/>
          </a:xfrm>
          <a:prstGeom prst="rect">
            <a:avLst/>
          </a:prstGeom>
        </p:spPr>
      </p:pic>
      <p:pic>
        <p:nvPicPr>
          <p:cNvPr id="13" name="Picture 12" descr="1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77" y="3968801"/>
            <a:ext cx="821764" cy="83287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486468" y="3488614"/>
            <a:ext cx="4291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IN" dirty="0">
                <a:solidFill>
                  <a:srgbClr val="FFFFFF"/>
                </a:solidFill>
              </a:rPr>
              <a:t>Under NPS, share of </a:t>
            </a:r>
          </a:p>
          <a:p>
            <a:pPr lvl="0" fontAlgn="base"/>
            <a:r>
              <a:rPr lang="en-IN" dirty="0">
                <a:solidFill>
                  <a:srgbClr val="FFFFFF"/>
                </a:solidFill>
              </a:rPr>
              <a:t>Government increased to 14%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86468" y="4342963"/>
            <a:ext cx="4226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IN" dirty="0">
                <a:solidFill>
                  <a:srgbClr val="FFFFFF"/>
                </a:solidFill>
              </a:rPr>
              <a:t>Max. ceiling of Bonus for labour increased from ₹3500 to ₹7000 per month &amp; gratuity ceiling increased from ₹10 lakh to ₹20 lakh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86468" y="5474311"/>
            <a:ext cx="422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IN" dirty="0">
                <a:solidFill>
                  <a:srgbClr val="FFFFFF"/>
                </a:solidFill>
              </a:rPr>
              <a:t>In case of death, withdrawal limit from EPFO increased from ₹2.5 lakh to ₹ 6 lakh</a:t>
            </a: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9380264" y="2456542"/>
            <a:ext cx="0" cy="360000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9380265" y="3592072"/>
            <a:ext cx="0" cy="3600000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0001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763" y="3578413"/>
            <a:ext cx="403412" cy="537884"/>
          </a:xfrm>
          <a:prstGeom prst="rect">
            <a:avLst/>
          </a:prstGeom>
        </p:spPr>
      </p:pic>
      <p:pic>
        <p:nvPicPr>
          <p:cNvPr id="15" name="Picture 14" descr="Untitled-5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0293" y="4513193"/>
            <a:ext cx="418352" cy="603206"/>
          </a:xfrm>
          <a:prstGeom prst="rect">
            <a:avLst/>
          </a:prstGeom>
        </p:spPr>
      </p:pic>
      <p:pic>
        <p:nvPicPr>
          <p:cNvPr id="16" name="Picture 15" descr="Untitled-6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1263" y="5513295"/>
            <a:ext cx="496412" cy="55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475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58355"/>
            <a:ext cx="711517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F6950"/>
                </a:solidFill>
              </a:rPr>
              <a:t>Tribunals for Speedy Disposal of Cases under Benami Property Transaction Act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1</a:t>
            </a:r>
            <a:r>
              <a:rPr lang="en-IN" sz="1200" baseline="30000" dirty="0">
                <a:solidFill>
                  <a:srgbClr val="544314"/>
                </a:solidFill>
              </a:rPr>
              <a:t>st</a:t>
            </a:r>
            <a:r>
              <a:rPr lang="en-IN" sz="1200" dirty="0">
                <a:solidFill>
                  <a:srgbClr val="544314"/>
                </a:solidFill>
              </a:rPr>
              <a:t> February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2633" y="4646313"/>
            <a:ext cx="2655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544314"/>
                </a:solidFill>
              </a:rPr>
              <a:t>Setting up of Appellate </a:t>
            </a:r>
          </a:p>
          <a:p>
            <a:pPr algn="ctr"/>
            <a:r>
              <a:rPr lang="en-IN" b="1" dirty="0">
                <a:solidFill>
                  <a:srgbClr val="544314"/>
                </a:solidFill>
              </a:rPr>
              <a:t>Tribunal </a:t>
            </a:r>
            <a:r>
              <a:rPr lang="en-IN" dirty="0"/>
              <a:t>to provide appellate mechanism for order passed by Adjudicating Authority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3306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2594" y="3429000"/>
            <a:ext cx="1152525" cy="108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1581" y="3544887"/>
            <a:ext cx="12255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6716" y="3063855"/>
            <a:ext cx="36513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0640" y="3023514"/>
            <a:ext cx="36513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951514" y="4560702"/>
            <a:ext cx="2890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544314"/>
                </a:solidFill>
              </a:rPr>
              <a:t>Appointment of Adjudicating Authority </a:t>
            </a:r>
            <a:r>
              <a:rPr lang="en-IN" dirty="0"/>
              <a:t>along with three Benches at Kolkata, Mumbai &amp; Chennai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29593" y="4711855"/>
            <a:ext cx="289015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7F6950"/>
                </a:solidFill>
              </a:rPr>
              <a:t>₹50,000 crore</a:t>
            </a:r>
            <a:r>
              <a:rPr lang="en-IN" sz="3200" dirty="0"/>
              <a:t> </a:t>
            </a:r>
            <a:r>
              <a:rPr lang="en-IN" dirty="0"/>
              <a:t>confiscated under Benami Property Transaction Act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A0C89A-DA12-4E9F-A37B-9006E6557E4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126" y="3577187"/>
            <a:ext cx="998322" cy="9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694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766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mr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65272" y="169459"/>
            <a:ext cx="6866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44908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Connecting India at Express Speed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9340" y="2959561"/>
            <a:ext cx="1054367" cy="135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8288" y="4758069"/>
            <a:ext cx="1599869" cy="159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3718" y="5078186"/>
            <a:ext cx="385718" cy="1263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666" y="2403013"/>
            <a:ext cx="284163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2216" y="2396953"/>
            <a:ext cx="284162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1939" y="2321059"/>
            <a:ext cx="3142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Rural road connectivity increased from </a:t>
            </a:r>
            <a:r>
              <a:rPr lang="en-IN" sz="1600" b="1" dirty="0">
                <a:solidFill>
                  <a:srgbClr val="CD5E11"/>
                </a:solidFill>
              </a:rPr>
              <a:t>56% in 2014 to 91% </a:t>
            </a:r>
            <a:r>
              <a:rPr lang="en-IN" sz="1600" dirty="0"/>
              <a:t>villages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22403" y="2270132"/>
            <a:ext cx="31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Average speed of </a:t>
            </a:r>
          </a:p>
          <a:p>
            <a:r>
              <a:rPr lang="en-IN" b="1" dirty="0">
                <a:solidFill>
                  <a:srgbClr val="CD5E11"/>
                </a:solidFill>
              </a:rPr>
              <a:t>rural road construction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0436" y="3577729"/>
            <a:ext cx="726248" cy="75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4014257" y="2689411"/>
            <a:ext cx="2572" cy="161528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147209" y="4197124"/>
            <a:ext cx="1534886" cy="29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529700" y="4309983"/>
            <a:ext cx="98879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79327" y="3039320"/>
            <a:ext cx="87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134</a:t>
            </a:r>
            <a:endParaRPr lang="en-IN" sz="11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492774" y="3323704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KM/Day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18505" y="3557441"/>
            <a:ext cx="962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69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26669" y="3742505"/>
            <a:ext cx="962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/>
              <a:t>KM/Day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62243" y="4075226"/>
            <a:ext cx="874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/>
              <a:t>2013-2014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73895" y="4059063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2017-2018</a:t>
            </a:r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723" y="5412921"/>
            <a:ext cx="953180" cy="95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252179" y="6358213"/>
            <a:ext cx="874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/>
              <a:t>2013-2014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92838" y="6353732"/>
            <a:ext cx="874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2017-2018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507619" y="4318948"/>
            <a:ext cx="0" cy="222681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7174" y="4469176"/>
            <a:ext cx="284162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5117036" y="4453634"/>
            <a:ext cx="3142856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Speed of highway construction</a:t>
            </a:r>
          </a:p>
        </p:txBody>
      </p:sp>
      <p:pic>
        <p:nvPicPr>
          <p:cNvPr id="48" name="Picture 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226" y="4492476"/>
            <a:ext cx="284162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871401" y="4485247"/>
            <a:ext cx="314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National Highway Network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9600" y="6332917"/>
            <a:ext cx="874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/>
              <a:t>2013-2014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55799" y="6336130"/>
            <a:ext cx="1023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rgbClr val="C00000"/>
                </a:solidFill>
              </a:rPr>
              <a:t>13</a:t>
            </a:r>
            <a:r>
              <a:rPr lang="en-IN" sz="1100" b="1" baseline="30000" dirty="0">
                <a:solidFill>
                  <a:srgbClr val="C00000"/>
                </a:solidFill>
              </a:rPr>
              <a:t>th</a:t>
            </a:r>
            <a:r>
              <a:rPr lang="en-IN" sz="1100" b="1" dirty="0">
                <a:solidFill>
                  <a:srgbClr val="C00000"/>
                </a:solidFill>
              </a:rPr>
              <a:t> Dec. 2018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098294" y="4401498"/>
            <a:ext cx="795233" cy="5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</a:rPr>
              <a:t>27</a:t>
            </a:r>
            <a:endParaRPr lang="en-IN" sz="1600" b="1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740135" y="4843797"/>
            <a:ext cx="152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KM/Day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61549" y="4810315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12</a:t>
            </a:r>
            <a:endParaRPr lang="en-IN" sz="11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569713" y="5112077"/>
            <a:ext cx="962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KM/Day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31272" y="4886207"/>
            <a:ext cx="155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C00000"/>
                </a:solidFill>
              </a:rPr>
              <a:t>1,31,326</a:t>
            </a:r>
            <a:endParaRPr lang="en-IN" sz="1200" b="1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80646" y="5277106"/>
            <a:ext cx="1522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C00000"/>
                </a:solidFill>
              </a:rPr>
              <a:t>KM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431063" y="5553856"/>
            <a:ext cx="962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92851</a:t>
            </a:r>
            <a:endParaRPr lang="en-IN" sz="105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275947" y="5814798"/>
            <a:ext cx="962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KM</a:t>
            </a:r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321" y="5713091"/>
            <a:ext cx="393314" cy="623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123287" y="6352850"/>
            <a:ext cx="196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3306" y="594823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963" y="3213643"/>
            <a:ext cx="1927473" cy="108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2302741" y="3182118"/>
            <a:ext cx="874756" cy="690867"/>
          </a:xfrm>
          <a:prstGeom prst="bentConnector3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flipV="1">
            <a:off x="1426170" y="3133449"/>
            <a:ext cx="357787" cy="324725"/>
          </a:xfrm>
          <a:prstGeom prst="bentConnector3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169804" y="2972744"/>
            <a:ext cx="65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91%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741674" y="2969565"/>
            <a:ext cx="653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C00000"/>
                </a:solidFill>
              </a:rPr>
              <a:t>56%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857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79846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78719" y="169459"/>
            <a:ext cx="6866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Unprecedented Speed, Scale and Safety in Rail Development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470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147209" y="4197124"/>
            <a:ext cx="1534886" cy="293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/>
          <p:cNvSpPr txBox="1"/>
          <p:nvPr/>
        </p:nvSpPr>
        <p:spPr>
          <a:xfrm>
            <a:off x="5638806" y="5691493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2,926</a:t>
            </a:r>
            <a:endParaRPr lang="en-IN" sz="11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646970" y="5993255"/>
            <a:ext cx="962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KMS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251008" y="5831424"/>
            <a:ext cx="962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KM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78875" y="6260125"/>
            <a:ext cx="174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20953" y="3394342"/>
            <a:ext cx="4729207" cy="28759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743148" y="3529760"/>
            <a:ext cx="4453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168% reduction</a:t>
            </a:r>
          </a:p>
          <a:p>
            <a:r>
              <a:rPr lang="en-IN" sz="2000" dirty="0"/>
              <a:t>in consequential train accidents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81070" y="4752893"/>
            <a:ext cx="1292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2013-2014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869734" y="3369199"/>
            <a:ext cx="17651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</a:rPr>
              <a:t>50% </a:t>
            </a:r>
            <a:r>
              <a:rPr lang="en-IN" b="1" dirty="0">
                <a:solidFill>
                  <a:srgbClr val="C00000"/>
                </a:solidFill>
              </a:rPr>
              <a:t>increase </a:t>
            </a:r>
            <a:r>
              <a:rPr lang="en-IN" b="1" dirty="0"/>
              <a:t>in</a:t>
            </a:r>
          </a:p>
          <a:p>
            <a:pPr algn="ctr"/>
            <a:r>
              <a:rPr lang="en-IN" b="1" dirty="0"/>
              <a:t>track renewal </a:t>
            </a:r>
            <a:endParaRPr lang="en-IN" sz="1000" b="1" dirty="0"/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070" y="4696427"/>
            <a:ext cx="265687" cy="1233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995" y="5007640"/>
            <a:ext cx="2776856" cy="143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313" y="5462770"/>
            <a:ext cx="861965" cy="11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3724017" y="4786948"/>
            <a:ext cx="116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118</a:t>
            </a:r>
            <a:endParaRPr lang="en-IN" sz="1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759497" y="5233618"/>
            <a:ext cx="116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C00000"/>
                </a:solidFill>
              </a:rPr>
              <a:t>44</a:t>
            </a:r>
            <a:endParaRPr lang="en-IN" sz="1400" b="1" dirty="0">
              <a:solidFill>
                <a:srgbClr val="C0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1095" y="5211334"/>
            <a:ext cx="1292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30</a:t>
            </a:r>
            <a:r>
              <a:rPr lang="en-IN" sz="1200" b="1" baseline="30000" dirty="0"/>
              <a:t>th</a:t>
            </a:r>
            <a:r>
              <a:rPr lang="en-IN" sz="1200" b="1" dirty="0"/>
              <a:t> Nov. 2018</a:t>
            </a:r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5" name="Straight Connector 74"/>
          <p:cNvCxnSpPr/>
          <p:nvPr/>
        </p:nvCxnSpPr>
        <p:spPr>
          <a:xfrm>
            <a:off x="8663649" y="3429000"/>
            <a:ext cx="0" cy="284366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3" name="Picture 1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7629" y="4404203"/>
            <a:ext cx="1168722" cy="137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9139398" y="3363652"/>
            <a:ext cx="19913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</a:rPr>
              <a:t>Broad Gauge </a:t>
            </a:r>
            <a:r>
              <a:rPr lang="en-IN" b="1" dirty="0"/>
              <a:t>line commissioned </a:t>
            </a:r>
            <a:endParaRPr lang="en-IN" sz="10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7112973" y="5694259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4,405</a:t>
            </a:r>
            <a:endParaRPr lang="en-IN" sz="1100" b="1" dirty="0">
              <a:solidFill>
                <a:srgbClr val="C0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121137" y="5996021"/>
            <a:ext cx="962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KMS</a:t>
            </a:r>
          </a:p>
        </p:txBody>
      </p:sp>
      <p:pic>
        <p:nvPicPr>
          <p:cNvPr id="81" name="Picture 1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8291" y="4942661"/>
            <a:ext cx="679015" cy="80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5690708" y="4711328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2013-2014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172569" y="4168769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2017-2018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917792" y="5691493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7,600</a:t>
            </a:r>
            <a:endParaRPr lang="en-IN" sz="11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10391959" y="5694259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9,528</a:t>
            </a:r>
            <a:endParaRPr lang="en-IN" sz="1100" b="1" dirty="0">
              <a:solidFill>
                <a:srgbClr val="C0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953068" y="4752893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2013-2014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426616" y="4376594"/>
            <a:ext cx="874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2017-2018</a:t>
            </a:r>
          </a:p>
        </p:txBody>
      </p:sp>
      <p:pic>
        <p:nvPicPr>
          <p:cNvPr id="7184" name="Picture 16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3183" y="4673686"/>
            <a:ext cx="557213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8899880" y="5995266"/>
            <a:ext cx="962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KMS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374047" y="5998032"/>
            <a:ext cx="962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C00000"/>
                </a:solidFill>
              </a:rPr>
              <a:t>KMS</a:t>
            </a:r>
          </a:p>
        </p:txBody>
      </p:sp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3548" y="5027613"/>
            <a:ext cx="557212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35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073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3471" y="897611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09298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11858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11858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Holistic Development, Driving Rural India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16273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3148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2" name="Straight Connector 41"/>
          <p:cNvCxnSpPr/>
          <p:nvPr/>
        </p:nvCxnSpPr>
        <p:spPr>
          <a:xfrm>
            <a:off x="2996130" y="3625614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999889" y="3620067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787510" y="3647772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52192" y="3476015"/>
            <a:ext cx="216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Toilets built in</a:t>
            </a:r>
          </a:p>
          <a:p>
            <a:pPr algn="ctr"/>
            <a:r>
              <a:rPr lang="en-IN" b="1" dirty="0"/>
              <a:t>rural households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361894" y="3476014"/>
            <a:ext cx="216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Sanitation</a:t>
            </a:r>
          </a:p>
          <a:p>
            <a:pPr algn="ctr"/>
            <a:r>
              <a:rPr lang="en-IN" b="1" dirty="0"/>
              <a:t>coverage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42222" y="3474328"/>
            <a:ext cx="216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No. of Common</a:t>
            </a:r>
          </a:p>
          <a:p>
            <a:pPr algn="ctr"/>
            <a:r>
              <a:rPr lang="en-IN" b="1" dirty="0"/>
              <a:t>Service Centres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064714" y="3474328"/>
            <a:ext cx="272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Gram Panchayats connected by Optical Fibre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1558" y="4825150"/>
            <a:ext cx="2253088" cy="10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4240" y="4438650"/>
            <a:ext cx="138112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3573" y="5283747"/>
            <a:ext cx="512762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3159" y="4513935"/>
            <a:ext cx="1277404" cy="127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5041" y="5289175"/>
            <a:ext cx="493712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394245" y="5894193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C00000"/>
                </a:solidFill>
              </a:rPr>
              <a:t>2014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88440" y="5900977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80661E"/>
                </a:solidFill>
              </a:rPr>
              <a:t>Present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79009" y="5894193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C00000"/>
                </a:solidFill>
              </a:rPr>
              <a:t>2014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89342" y="5876038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80661E"/>
                </a:solidFill>
              </a:rPr>
              <a:t>Present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079921" y="5844784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C00000"/>
                </a:solidFill>
              </a:rPr>
              <a:t>2014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82185" y="5851568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80661E"/>
                </a:solidFill>
              </a:rPr>
              <a:t>Present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26629" y="5819844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C00000"/>
                </a:solidFill>
              </a:rPr>
              <a:t>2014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536962" y="5826628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80661E"/>
                </a:solidFill>
              </a:rPr>
              <a:t>Present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10870" y="4715740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6.65 Cr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70499" y="4225968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80661E"/>
                </a:solidFill>
              </a:rPr>
              <a:t>9.20 Cr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514371" y="4831683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38.70%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890138" y="4491545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80661E"/>
                </a:solidFill>
              </a:rPr>
              <a:t>98.82%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096546" y="4966471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83,000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382396" y="4109132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80661E"/>
                </a:solidFill>
              </a:rPr>
              <a:t>3.18 lakh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064714" y="4948858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59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0560934" y="4112399"/>
            <a:ext cx="108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80661E"/>
                </a:solidFill>
              </a:rPr>
              <a:t>1.16 lakh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681" y="4660374"/>
            <a:ext cx="1246746" cy="1246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15" y="5077220"/>
            <a:ext cx="824825" cy="8248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9823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47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97611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09784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Historic Transformation of Tax Structure Ushered in at a Spectacular Pace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7564" y="4154742"/>
            <a:ext cx="1298575" cy="147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2727" y="4171527"/>
            <a:ext cx="4572000" cy="147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9950" y="4372504"/>
            <a:ext cx="2751424" cy="904746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69674" y="4454169"/>
            <a:ext cx="3317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Number of taxpayers 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registered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3767" y="5752407"/>
            <a:ext cx="154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A42322"/>
                </a:solidFill>
              </a:rPr>
              <a:t>Pre GST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45643" y="5752407"/>
            <a:ext cx="154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6">
                    <a:lumMod val="50000"/>
                  </a:schemeClr>
                </a:solidFill>
              </a:rPr>
              <a:t>Post GST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53382" y="3446856"/>
            <a:ext cx="3340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6">
                    <a:lumMod val="50000"/>
                  </a:schemeClr>
                </a:solidFill>
              </a:rPr>
              <a:t>1.2 crore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063408" y="3405930"/>
            <a:ext cx="2552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A42322"/>
                </a:solidFill>
              </a:rPr>
              <a:t>65 lakh</a:t>
            </a:r>
          </a:p>
        </p:txBody>
      </p:sp>
      <p:sp>
        <p:nvSpPr>
          <p:cNvPr id="10" name="Isosceles Triangle 9"/>
          <p:cNvSpPr/>
          <p:nvPr/>
        </p:nvSpPr>
        <p:spPr>
          <a:xfrm rot="5400000">
            <a:off x="3328566" y="4709743"/>
            <a:ext cx="443567" cy="256527"/>
          </a:xfrm>
          <a:prstGeom prst="triangle">
            <a:avLst>
              <a:gd name="adj" fmla="val 48126"/>
            </a:avLst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903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0863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New Momentum for New India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4255" y="2360815"/>
            <a:ext cx="2531066" cy="219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2046" y="4147762"/>
            <a:ext cx="1096963" cy="145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5975" y="4437395"/>
            <a:ext cx="1344612" cy="94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560" y="5436624"/>
            <a:ext cx="1206500" cy="17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5147" y="4588604"/>
            <a:ext cx="3599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Over the last 4 years, </a:t>
            </a:r>
          </a:p>
          <a:p>
            <a:pPr algn="ctr"/>
            <a:r>
              <a:rPr lang="en-IN" sz="2400" b="1" dirty="0">
                <a:solidFill>
                  <a:srgbClr val="A42322"/>
                </a:solidFill>
              </a:rPr>
              <a:t>Over 1.53 crore houses constructed </a:t>
            </a:r>
            <a:r>
              <a:rPr lang="en-IN" sz="2400" dirty="0"/>
              <a:t>in rural and urban areas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38330" y="3943300"/>
            <a:ext cx="37648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32.38 Crore LED bulbs </a:t>
            </a:r>
            <a:r>
              <a:rPr lang="en-IN" sz="2400" dirty="0"/>
              <a:t>distributed which is more than the population of Brazil. Overall savings of</a:t>
            </a:r>
          </a:p>
          <a:p>
            <a:r>
              <a:rPr lang="en-IN" sz="2400" dirty="0"/>
              <a:t>₹16,822 crore per year</a:t>
            </a:r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7716" y="4770694"/>
            <a:ext cx="265112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490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97611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New Paradigms in Financial </a:t>
            </a:r>
          </a:p>
          <a:p>
            <a:r>
              <a:rPr lang="en-IN" sz="4000" b="1" dirty="0">
                <a:solidFill>
                  <a:srgbClr val="D7A02E"/>
                </a:solidFill>
              </a:rPr>
              <a:t>Inclusion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77004" y="3493015"/>
            <a:ext cx="5552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Over 34.03 crore Jan </a:t>
            </a:r>
            <a:r>
              <a:rPr lang="en-IN" sz="2200" b="1" dirty="0" err="1">
                <a:solidFill>
                  <a:schemeClr val="accent1">
                    <a:lumMod val="75000"/>
                  </a:schemeClr>
                </a:solidFill>
              </a:rPr>
              <a:t>Dhan</a:t>
            </a:r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 accounts opened,  </a:t>
            </a:r>
            <a:r>
              <a:rPr lang="en-IN" sz="2200" dirty="0"/>
              <a:t>equivalent to the Population of USA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65015" y="3258603"/>
            <a:ext cx="2610197" cy="126375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739835" y="3443933"/>
            <a:ext cx="2394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A Bank Account for Every Family in </a:t>
            </a:r>
          </a:p>
          <a:p>
            <a:pPr algn="ctr"/>
            <a:r>
              <a:rPr lang="en-IN" sz="2000" dirty="0"/>
              <a:t>Just 4 Years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73327" y="4855087"/>
            <a:ext cx="2610197" cy="1479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789712" y="4935493"/>
            <a:ext cx="2485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Making Social Security a Nationwide Phenomenon</a:t>
            </a:r>
          </a:p>
          <a:p>
            <a:pPr algn="ctr"/>
            <a:r>
              <a:rPr lang="en-IN" sz="2000" dirty="0"/>
              <a:t>with Jan </a:t>
            </a:r>
            <a:r>
              <a:rPr lang="en-IN" sz="2000" dirty="0" err="1"/>
              <a:t>Suraksha</a:t>
            </a:r>
            <a:endParaRPr lang="en-IN" sz="2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3250" y="3476389"/>
            <a:ext cx="2216566" cy="854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1592" y="5195594"/>
            <a:ext cx="648017" cy="89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343361" y="5258546"/>
            <a:ext cx="60254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More than 19 </a:t>
            </a:r>
            <a:r>
              <a:rPr lang="en-IN" sz="2200" b="1" dirty="0" err="1">
                <a:solidFill>
                  <a:schemeClr val="accent1">
                    <a:lumMod val="75000"/>
                  </a:schemeClr>
                </a:solidFill>
              </a:rPr>
              <a:t>crore</a:t>
            </a:r>
            <a:r>
              <a:rPr lang="en-IN" sz="2200" b="1" dirty="0">
                <a:solidFill>
                  <a:schemeClr val="accent1">
                    <a:lumMod val="75000"/>
                  </a:schemeClr>
                </a:solidFill>
              </a:rPr>
              <a:t> people </a:t>
            </a:r>
            <a:r>
              <a:rPr lang="en-IN" sz="2200" dirty="0"/>
              <a:t>insured against life and accident risk, or ensured pensions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203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Powering a Billion Aspirations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875" y="3706705"/>
            <a:ext cx="2854054" cy="2502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8632" y="3296059"/>
            <a:ext cx="4098634" cy="288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4201869" y="3883226"/>
            <a:ext cx="293038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SAUBHAGYA </a:t>
            </a:r>
          </a:p>
          <a:p>
            <a:pPr algn="ctr"/>
            <a:r>
              <a:rPr lang="en-IN" sz="2000" b="1" dirty="0"/>
              <a:t>to ensure universal household electrification </a:t>
            </a:r>
          </a:p>
          <a:p>
            <a:pPr algn="ctr"/>
            <a:r>
              <a:rPr lang="en-IN" sz="2000" b="1" dirty="0"/>
              <a:t>by  31</a:t>
            </a:r>
            <a:r>
              <a:rPr lang="en-IN" sz="2000" b="1" baseline="30000" dirty="0"/>
              <a:t>st</a:t>
            </a:r>
            <a:r>
              <a:rPr lang="en-IN" sz="2000" b="1" dirty="0"/>
              <a:t>  March 2019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2324" y="2227068"/>
            <a:ext cx="4190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Every village electrified under</a:t>
            </a:r>
          </a:p>
          <a:p>
            <a:r>
              <a:rPr lang="en-IN" sz="2400" b="1" dirty="0" err="1"/>
              <a:t>Deen</a:t>
            </a:r>
            <a:r>
              <a:rPr lang="en-IN" sz="2400" b="1" dirty="0"/>
              <a:t> </a:t>
            </a:r>
            <a:r>
              <a:rPr lang="en-IN" sz="2400" b="1" dirty="0" err="1"/>
              <a:t>Dayal</a:t>
            </a:r>
            <a:r>
              <a:rPr lang="en-IN" sz="2400" b="1" dirty="0"/>
              <a:t> </a:t>
            </a:r>
            <a:r>
              <a:rPr lang="en-IN" sz="2400" b="1" dirty="0" err="1"/>
              <a:t>Upadhyaya</a:t>
            </a:r>
            <a:endParaRPr lang="en-IN" sz="2400" b="1" dirty="0"/>
          </a:p>
          <a:p>
            <a:r>
              <a:rPr lang="en-IN" sz="2400" b="1" dirty="0"/>
              <a:t>Gram </a:t>
            </a:r>
            <a:r>
              <a:rPr lang="en-IN" sz="2400" b="1" dirty="0" err="1"/>
              <a:t>Jyoti</a:t>
            </a:r>
            <a:r>
              <a:rPr lang="en-IN" sz="2400" b="1" dirty="0"/>
              <a:t> </a:t>
            </a:r>
            <a:r>
              <a:rPr lang="en-IN" sz="2400" b="1" dirty="0" err="1"/>
              <a:t>Yojana</a:t>
            </a:r>
            <a:endParaRPr lang="en-IN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042368" y="6286834"/>
            <a:ext cx="185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sp>
        <p:nvSpPr>
          <p:cNvPr id="15" name="Oval 14"/>
          <p:cNvSpPr/>
          <p:nvPr/>
        </p:nvSpPr>
        <p:spPr>
          <a:xfrm>
            <a:off x="8932179" y="3360619"/>
            <a:ext cx="2796427" cy="2796427"/>
          </a:xfrm>
          <a:prstGeom prst="ellipse">
            <a:avLst/>
          </a:prstGeom>
          <a:solidFill>
            <a:srgbClr val="31B0CE"/>
          </a:solidFill>
          <a:ln w="28575">
            <a:solidFill>
              <a:srgbClr val="05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8038143" y="3360619"/>
            <a:ext cx="1167838" cy="1167838"/>
          </a:xfrm>
          <a:prstGeom prst="ellipse">
            <a:avLst/>
          </a:prstGeom>
          <a:solidFill>
            <a:schemeClr val="bg1"/>
          </a:solidFill>
          <a:ln w="28575">
            <a:solidFill>
              <a:srgbClr val="597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02073" y="3586746"/>
            <a:ext cx="265663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28 States 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achieve 100% 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household electrification </a:t>
            </a:r>
            <a:r>
              <a:rPr lang="en-IN" sz="2800" b="1" dirty="0"/>
              <a:t>2.48 Crore</a:t>
            </a:r>
            <a:r>
              <a:rPr lang="en-IN" sz="2800" dirty="0"/>
              <a:t> </a:t>
            </a:r>
          </a:p>
          <a:p>
            <a:pPr algn="ctr"/>
            <a:r>
              <a:rPr lang="en-IN" dirty="0"/>
              <a:t>households electrified under </a:t>
            </a:r>
            <a:r>
              <a:rPr lang="en-IN" dirty="0" err="1"/>
              <a:t>Saubhagya</a:t>
            </a:r>
            <a:endParaRPr lang="en-IN" dirty="0"/>
          </a:p>
          <a:p>
            <a:pPr algn="ctr"/>
            <a:r>
              <a:rPr lang="en-IN" dirty="0"/>
              <a:t>since Oct. 2017</a:t>
            </a:r>
          </a:p>
          <a:p>
            <a:pPr algn="ctr"/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6280" y="3587932"/>
            <a:ext cx="856759" cy="6688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27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44908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An Emphatic Increase in Tax Compliance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277902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1100" y="4538184"/>
            <a:ext cx="1554163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4242" y="4119650"/>
            <a:ext cx="4899322" cy="157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6380" y="3321990"/>
            <a:ext cx="2415711" cy="136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1510" y="2387300"/>
            <a:ext cx="6025499" cy="89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Number of new Returns filed post demonetisation increased in the past two years by</a:t>
            </a:r>
          </a:p>
          <a:p>
            <a:r>
              <a:rPr lang="en-IN" sz="2400" b="1" dirty="0"/>
              <a:t>85.51 lakh and 1.07 </a:t>
            </a:r>
            <a:r>
              <a:rPr lang="en-IN" sz="2400" b="1" dirty="0" err="1"/>
              <a:t>crore</a:t>
            </a:r>
            <a:r>
              <a:rPr lang="en-IN" sz="2400" b="1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7989" y="3545382"/>
            <a:ext cx="2053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50000"/>
                  </a:schemeClr>
                </a:solidFill>
              </a:rPr>
              <a:t>6.85 crore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70616" y="4053165"/>
            <a:ext cx="165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A42322"/>
                </a:solidFill>
              </a:rPr>
              <a:t>3.79 </a:t>
            </a:r>
            <a:r>
              <a:rPr lang="en-IN" sz="2400" b="1" dirty="0" err="1">
                <a:solidFill>
                  <a:srgbClr val="A42322"/>
                </a:solidFill>
              </a:rPr>
              <a:t>crore</a:t>
            </a:r>
            <a:endParaRPr lang="en-IN" sz="2400" b="1" dirty="0">
              <a:solidFill>
                <a:srgbClr val="A4232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7363" y="5697551"/>
            <a:ext cx="165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A42322"/>
                </a:solidFill>
              </a:rPr>
              <a:t>2013-14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22653" y="5697551"/>
            <a:ext cx="165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2017-2018</a:t>
            </a: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04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38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352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891120"/>
            <a:ext cx="740712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Unprecedented Scale of Transformation in Telecom Sector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5567" y="3154019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5-Fold jump in FDI inflows in</a:t>
            </a:r>
          </a:p>
          <a:p>
            <a:pPr algn="ctr"/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last 3 years, </a:t>
            </a:r>
            <a:r>
              <a:rPr lang="en-IN" dirty="0"/>
              <a:t>from $1.3 billion </a:t>
            </a:r>
          </a:p>
          <a:p>
            <a:pPr algn="ctr"/>
            <a:r>
              <a:rPr lang="en-IN" dirty="0"/>
              <a:t>in 2015-16 to $6.2 billion</a:t>
            </a:r>
          </a:p>
          <a:p>
            <a:pPr algn="ctr"/>
            <a:r>
              <a:rPr lang="en-IN" dirty="0"/>
              <a:t>(</a:t>
            </a:r>
            <a:r>
              <a:rPr lang="en-IN" dirty="0">
                <a:latin typeface="Rupee Foradian" pitchFamily="34" charset="0"/>
              </a:rPr>
              <a:t>₹</a:t>
            </a:r>
            <a:r>
              <a:rPr lang="en-IN" dirty="0"/>
              <a:t>43,400 </a:t>
            </a:r>
            <a:r>
              <a:rPr lang="en-IN" dirty="0" err="1"/>
              <a:t>cr</a:t>
            </a:r>
            <a:r>
              <a:rPr lang="en-IN" dirty="0"/>
              <a:t>) in 2017-18 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5818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953" y="2332520"/>
            <a:ext cx="812482" cy="81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973" y="4529998"/>
            <a:ext cx="3146194" cy="179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3449" y="4529998"/>
            <a:ext cx="2913348" cy="179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3682" y="4529998"/>
            <a:ext cx="2913348" cy="179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3449" y="2496181"/>
            <a:ext cx="2913348" cy="179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973" y="4507045"/>
            <a:ext cx="3146194" cy="3216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1014282" y="4486478"/>
            <a:ext cx="23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Internet coverage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01762" y="2475911"/>
            <a:ext cx="2905035" cy="3272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4530363" y="2473934"/>
            <a:ext cx="237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Tele-density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01762" y="4507045"/>
            <a:ext cx="2905035" cy="3216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4308590" y="4465868"/>
            <a:ext cx="2905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Optical Fibre Cable Coverage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41995" y="4507045"/>
            <a:ext cx="2905035" cy="3216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/>
          <p:cNvSpPr txBox="1"/>
          <p:nvPr/>
        </p:nvSpPr>
        <p:spPr>
          <a:xfrm>
            <a:off x="8495328" y="4503586"/>
            <a:ext cx="2651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Broadband Connections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9363" y="5490290"/>
            <a:ext cx="320675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1115" y="5053644"/>
            <a:ext cx="289116" cy="98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1717" y="5666301"/>
            <a:ext cx="549275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0169" y="5011167"/>
            <a:ext cx="478998" cy="1005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5" name="Picture 1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2681" y="3017903"/>
            <a:ext cx="192088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4117" y="3414146"/>
            <a:ext cx="201612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777401" y="6036106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101472" y="6031305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2018</a:t>
            </a:r>
          </a:p>
        </p:txBody>
      </p:sp>
      <p:pic>
        <p:nvPicPr>
          <p:cNvPr id="16397" name="Picture 13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324" y="5564909"/>
            <a:ext cx="284162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8" name="Picture 14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1871" y="5027793"/>
            <a:ext cx="284163" cy="104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812133" y="3961420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70432" y="3973245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2018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17543" y="6005997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2014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716919" y="5992883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2018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29290" y="5992550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512284" y="5987749"/>
            <a:ext cx="767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233532" y="5484437"/>
            <a:ext cx="107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251 Million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53820" y="4926994"/>
            <a:ext cx="1212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80661E"/>
                </a:solidFill>
              </a:rPr>
              <a:t>446 Million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30397" y="3360335"/>
            <a:ext cx="107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75%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879794" y="2947979"/>
            <a:ext cx="1212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80661E"/>
                </a:solidFill>
              </a:rPr>
              <a:t>93%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58583" y="5429568"/>
            <a:ext cx="107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7 lakh km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23630" y="5005720"/>
            <a:ext cx="1212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80661E"/>
                </a:solidFill>
              </a:rPr>
              <a:t>14 lakh km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386090" y="5377768"/>
            <a:ext cx="107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61 Million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34350" y="5082701"/>
            <a:ext cx="1212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80661E"/>
                </a:solidFill>
              </a:rPr>
              <a:t>412 Million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890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Ensuring Universal Broadband Connectivity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345137"/>
            <a:ext cx="264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99738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324931" y="2430828"/>
            <a:ext cx="4962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4">
                    <a:lumMod val="50000"/>
                  </a:schemeClr>
                </a:solidFill>
              </a:rPr>
              <a:t>National Digital Communications Policy 2018 </a:t>
            </a:r>
          </a:p>
        </p:txBody>
      </p:sp>
      <p:sp>
        <p:nvSpPr>
          <p:cNvPr id="9" name="Rectangle 8"/>
          <p:cNvSpPr/>
          <p:nvPr/>
        </p:nvSpPr>
        <p:spPr>
          <a:xfrm>
            <a:off x="773089" y="3408213"/>
            <a:ext cx="3284002" cy="1338349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4271690" y="3408212"/>
            <a:ext cx="3284002" cy="1338349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7771761" y="3408211"/>
            <a:ext cx="3284002" cy="1338349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2629689" y="4894558"/>
            <a:ext cx="3284002" cy="1338349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6128290" y="4894557"/>
            <a:ext cx="3284002" cy="1338349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995" y="3791824"/>
            <a:ext cx="690735" cy="63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2675" y="3802781"/>
            <a:ext cx="640023" cy="64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2" y="3713195"/>
            <a:ext cx="641074" cy="73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9421" y="5218695"/>
            <a:ext cx="552420" cy="72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7037" y="5170145"/>
            <a:ext cx="591858" cy="749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662547" y="3675442"/>
            <a:ext cx="0" cy="8051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023654" y="3706762"/>
            <a:ext cx="0" cy="8051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589819" y="3686274"/>
            <a:ext cx="0" cy="8051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419303" y="5200498"/>
            <a:ext cx="0" cy="8051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873711" y="5143771"/>
            <a:ext cx="0" cy="8051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53984" y="3624350"/>
            <a:ext cx="2342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Universal broadband connectivity at </a:t>
            </a:r>
            <a:r>
              <a:rPr lang="en-IN" b="1" dirty="0">
                <a:solidFill>
                  <a:schemeClr val="bg1"/>
                </a:solidFill>
              </a:rPr>
              <a:t>50 Mbps to every citizens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073532" y="3663696"/>
            <a:ext cx="2511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1 </a:t>
            </a:r>
            <a:r>
              <a:rPr lang="en-IN" b="1" dirty="0" err="1">
                <a:solidFill>
                  <a:schemeClr val="bg1"/>
                </a:solidFill>
              </a:rPr>
              <a:t>Gbps</a:t>
            </a:r>
            <a:r>
              <a:rPr lang="en-IN" b="1" dirty="0">
                <a:solidFill>
                  <a:schemeClr val="bg1"/>
                </a:solidFill>
              </a:rPr>
              <a:t> connectivity to all Gram Panchayats </a:t>
            </a:r>
            <a:r>
              <a:rPr lang="en-IN" dirty="0">
                <a:solidFill>
                  <a:schemeClr val="bg1"/>
                </a:solidFill>
              </a:rPr>
              <a:t>by 2020 &amp; 10 </a:t>
            </a:r>
            <a:r>
              <a:rPr lang="en-IN" dirty="0" err="1">
                <a:solidFill>
                  <a:schemeClr val="bg1"/>
                </a:solidFill>
              </a:rPr>
              <a:t>Gbps</a:t>
            </a:r>
            <a:r>
              <a:rPr lang="en-IN" dirty="0">
                <a:solidFill>
                  <a:schemeClr val="bg1"/>
                </a:solidFill>
              </a:rPr>
              <a:t> by 2022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02299" y="3686397"/>
            <a:ext cx="2261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Train 1 million manpower </a:t>
            </a:r>
            <a:r>
              <a:rPr lang="en-IN" dirty="0">
                <a:solidFill>
                  <a:schemeClr val="bg1"/>
                </a:solidFill>
              </a:rPr>
              <a:t>for</a:t>
            </a:r>
          </a:p>
          <a:p>
            <a:r>
              <a:rPr lang="en-IN" dirty="0">
                <a:solidFill>
                  <a:schemeClr val="bg1"/>
                </a:solidFill>
              </a:rPr>
              <a:t>building New Age Skill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35988" y="5007306"/>
            <a:ext cx="2261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Expand </a:t>
            </a:r>
            <a:r>
              <a:rPr lang="en-IN" dirty="0" err="1">
                <a:solidFill>
                  <a:schemeClr val="bg1"/>
                </a:solidFill>
              </a:rPr>
              <a:t>IoT</a:t>
            </a:r>
            <a:r>
              <a:rPr lang="en-IN" dirty="0">
                <a:solidFill>
                  <a:schemeClr val="bg1"/>
                </a:solidFill>
              </a:rPr>
              <a:t>* ecosystem to 5 billion connected devices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519704" y="5164473"/>
            <a:ext cx="2261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Establishing </a:t>
            </a:r>
          </a:p>
          <a:p>
            <a:r>
              <a:rPr lang="en-IN" dirty="0">
                <a:solidFill>
                  <a:schemeClr val="bg1"/>
                </a:solidFill>
              </a:rPr>
              <a:t>comprehensive </a:t>
            </a:r>
            <a:r>
              <a:rPr lang="en-IN" b="1" dirty="0">
                <a:solidFill>
                  <a:schemeClr val="bg1"/>
                </a:solidFill>
              </a:rPr>
              <a:t>data protection regime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933009" y="5904905"/>
            <a:ext cx="1384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*Internet of things</a:t>
            </a:r>
            <a:endParaRPr lang="en-IN" sz="1200" b="1" dirty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738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31461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Unprecedented Growth of IT Returns Filed in Last 4 Years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7" y="6297193"/>
            <a:ext cx="2062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5818" y="594207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89950" y="4439739"/>
            <a:ext cx="1770617" cy="904746"/>
          </a:xfrm>
          <a:prstGeom prst="rect">
            <a:avLst/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63110" y="4514554"/>
            <a:ext cx="1878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Number of 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Returns Filled 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7391" y="2955742"/>
            <a:ext cx="576263" cy="301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9321" y="4658379"/>
            <a:ext cx="576263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280834" y="5975969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2013-2014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83838" y="5989415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2017-2018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18565" y="4073186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</a:rPr>
              <a:t>3.79</a:t>
            </a:r>
            <a:endParaRPr lang="en-IN" sz="1100" b="1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6729" y="4319936"/>
            <a:ext cx="962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err="1">
                <a:solidFill>
                  <a:srgbClr val="FF0000"/>
                </a:solidFill>
              </a:rPr>
              <a:t>Crore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33768" y="2278995"/>
            <a:ext cx="962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00B050"/>
                </a:solidFill>
              </a:rPr>
              <a:t>6.85</a:t>
            </a:r>
            <a:endParaRPr lang="en-IN" sz="1200" b="1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25306" y="2589070"/>
            <a:ext cx="962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err="1">
                <a:solidFill>
                  <a:srgbClr val="00B050"/>
                </a:solidFill>
              </a:rPr>
              <a:t>Crore</a:t>
            </a:r>
            <a:endParaRPr lang="en-IN" sz="1600" b="1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99681" y="2786465"/>
            <a:ext cx="1283374" cy="1367404"/>
          </a:xfrm>
          <a:prstGeom prst="straightConnector1">
            <a:avLst/>
          </a:prstGeom>
          <a:ln w="76200">
            <a:solidFill>
              <a:srgbClr val="D59D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3801084" y="3187627"/>
            <a:ext cx="1357623" cy="581891"/>
          </a:xfrm>
          <a:prstGeom prst="roundRect">
            <a:avLst>
              <a:gd name="adj" fmla="val 38572"/>
            </a:avLst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3865414" y="3234373"/>
            <a:ext cx="1213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GROWTH OF OVER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80%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575368" y="3499599"/>
            <a:ext cx="4987636" cy="2708598"/>
          </a:xfrm>
          <a:prstGeom prst="roundRect">
            <a:avLst>
              <a:gd name="adj" fmla="val 9109"/>
            </a:avLst>
          </a:prstGeom>
          <a:solidFill>
            <a:srgbClr val="D59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ounded Rectangle 37"/>
          <p:cNvSpPr/>
          <p:nvPr/>
        </p:nvSpPr>
        <p:spPr>
          <a:xfrm>
            <a:off x="6769320" y="4428496"/>
            <a:ext cx="1634130" cy="981201"/>
          </a:xfrm>
          <a:prstGeom prst="roundRect">
            <a:avLst>
              <a:gd name="adj" fmla="val 91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6765642" y="4456181"/>
            <a:ext cx="1638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Number of </a:t>
            </a:r>
          </a:p>
          <a:p>
            <a:pPr algn="ctr"/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Persons</a:t>
            </a:r>
          </a:p>
          <a:p>
            <a:pPr algn="ctr"/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 Filing Return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9710" y="4942777"/>
            <a:ext cx="558521" cy="104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8049" y="4038505"/>
            <a:ext cx="551872" cy="194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940968" y="5912704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2013-2014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12428" y="5912703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2017-2018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15786" y="3577836"/>
            <a:ext cx="15634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INCREASED BY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65%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057523" y="4533598"/>
            <a:ext cx="962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544314"/>
                </a:solidFill>
              </a:rPr>
              <a:t>3.31</a:t>
            </a:r>
            <a:endParaRPr lang="en-IN" sz="1050" b="1" dirty="0">
              <a:solidFill>
                <a:srgbClr val="54431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65687" y="4760543"/>
            <a:ext cx="962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err="1">
                <a:solidFill>
                  <a:srgbClr val="544314"/>
                </a:solidFill>
              </a:rPr>
              <a:t>Crore</a:t>
            </a:r>
            <a:endParaRPr lang="en-IN" sz="1400" b="1" dirty="0">
              <a:solidFill>
                <a:srgbClr val="54431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32869" y="3552126"/>
            <a:ext cx="962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20F4F7"/>
                </a:solidFill>
              </a:rPr>
              <a:t>6.85</a:t>
            </a:r>
            <a:endParaRPr lang="en-IN" sz="1100" b="1" dirty="0">
              <a:solidFill>
                <a:srgbClr val="20F4F7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024407" y="3828949"/>
            <a:ext cx="962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err="1">
                <a:solidFill>
                  <a:srgbClr val="20F4F7"/>
                </a:solidFill>
              </a:rPr>
              <a:t>Crore</a:t>
            </a:r>
            <a:endParaRPr lang="en-IN" sz="1400" b="1" dirty="0">
              <a:solidFill>
                <a:srgbClr val="20F4F7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0032" y="3758019"/>
            <a:ext cx="753669" cy="797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320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Higher Tax Compliance Over the Last 3 Assessment Years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6" y="6318243"/>
            <a:ext cx="1969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As on 1</a:t>
            </a:r>
            <a:r>
              <a:rPr lang="en-IN" sz="1200" baseline="30000" dirty="0">
                <a:solidFill>
                  <a:srgbClr val="FFC000"/>
                </a:solidFill>
              </a:rPr>
              <a:t>st</a:t>
            </a:r>
            <a:r>
              <a:rPr lang="en-IN" sz="1200" dirty="0">
                <a:solidFill>
                  <a:srgbClr val="FFC000"/>
                </a:solidFill>
              </a:rPr>
              <a:t> February 2019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389" y="2685010"/>
            <a:ext cx="2815200" cy="3520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1593" y="2685010"/>
            <a:ext cx="4292703" cy="3520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3204" y="3414027"/>
            <a:ext cx="3926836" cy="2789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0205" y="2765693"/>
            <a:ext cx="260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220492"/>
                </a:solidFill>
              </a:rPr>
              <a:t>Gross total income </a:t>
            </a:r>
          </a:p>
          <a:p>
            <a:pPr algn="ctr"/>
            <a:r>
              <a:rPr lang="en-IN" b="1" dirty="0">
                <a:solidFill>
                  <a:srgbClr val="220492"/>
                </a:solidFill>
              </a:rPr>
              <a:t>declared by Return Filers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91008" y="2749067"/>
            <a:ext cx="384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Number of taxpayers with income  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above </a:t>
            </a:r>
            <a:r>
              <a:rPr lang="en-IN" b="1" dirty="0">
                <a:solidFill>
                  <a:schemeClr val="bg1"/>
                </a:solidFill>
                <a:latin typeface="Rupee Foradian" pitchFamily="34" charset="0"/>
              </a:rPr>
              <a:t>₹</a:t>
            </a:r>
            <a:r>
              <a:rPr lang="en-IN" b="1" dirty="0">
                <a:solidFill>
                  <a:schemeClr val="bg1"/>
                </a:solidFill>
              </a:rPr>
              <a:t>1 Crore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33993" y="3429000"/>
            <a:ext cx="2601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4"/>
                </a:solidFill>
              </a:rPr>
              <a:t>Average tax paid by </a:t>
            </a:r>
          </a:p>
          <a:p>
            <a:pPr algn="ctr"/>
            <a:r>
              <a:rPr lang="en-IN" b="1" dirty="0">
                <a:solidFill>
                  <a:schemeClr val="accent4"/>
                </a:solidFill>
              </a:rPr>
              <a:t>corporate taxpayers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5077" y="3377039"/>
            <a:ext cx="156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20492"/>
                </a:solidFill>
              </a:rPr>
              <a:t>67%</a:t>
            </a:r>
            <a:endParaRPr lang="en-IN" sz="3600" b="1" dirty="0">
              <a:solidFill>
                <a:srgbClr val="22049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41959" y="3792955"/>
            <a:ext cx="1006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220492"/>
                </a:solidFill>
              </a:rPr>
              <a:t>Increased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7427" y="4788166"/>
            <a:ext cx="792458" cy="105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9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088" y="5348347"/>
            <a:ext cx="396229" cy="52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00200" y="5883591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220492"/>
                </a:solidFill>
              </a:rPr>
              <a:t>2014-15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37188" y="5858651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rgbClr val="220492"/>
                </a:solidFill>
              </a:rPr>
              <a:t>2017-18</a:t>
            </a: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585" y="4270012"/>
            <a:ext cx="8509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0673" y="4452783"/>
            <a:ext cx="1579858" cy="2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994" y="5081900"/>
            <a:ext cx="1201612" cy="22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23701" y="5016244"/>
            <a:ext cx="1292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20492"/>
                </a:solidFill>
              </a:rPr>
              <a:t>26.92 lakh Cr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89640" y="4413774"/>
            <a:ext cx="145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220492"/>
                </a:solidFill>
              </a:rPr>
              <a:t>44.88 lakh Cr</a:t>
            </a: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4205" y="5027382"/>
            <a:ext cx="86836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9759" y="4592783"/>
            <a:ext cx="2230103" cy="1324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742312" y="5854398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2014-15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60966" y="5829458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2017-18</a:t>
            </a:r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4491" y="4609437"/>
            <a:ext cx="773545" cy="27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4001078" y="455757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88.6K</a:t>
            </a:r>
          </a:p>
        </p:txBody>
      </p:sp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00000">
            <a:off x="4497360" y="3812536"/>
            <a:ext cx="101441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5749" y="4078321"/>
            <a:ext cx="19843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5514525" y="4078613"/>
            <a:ext cx="1842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over 1.4 lakh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41715" y="3415657"/>
            <a:ext cx="1421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60%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00047" y="3914703"/>
            <a:ext cx="871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growth</a:t>
            </a:r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9425" y="4806733"/>
            <a:ext cx="1090841" cy="109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18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7852" y="5364109"/>
            <a:ext cx="555195" cy="55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11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1716" y="4460908"/>
            <a:ext cx="1054789" cy="2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0146232" y="4421899"/>
            <a:ext cx="1452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220492"/>
                </a:solidFill>
              </a:rPr>
              <a:t>49.95 lakh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641293" y="5865144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4"/>
                </a:solidFill>
              </a:rPr>
              <a:t>2014-15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319358" y="5856830"/>
            <a:ext cx="1226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accent4"/>
                </a:solidFill>
              </a:rPr>
              <a:t>2017-18</a:t>
            </a:r>
          </a:p>
        </p:txBody>
      </p:sp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6880" y="4972993"/>
            <a:ext cx="995679" cy="29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8653561" y="4942650"/>
            <a:ext cx="113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220492"/>
                </a:solidFill>
              </a:rPr>
              <a:t>32.28 lakh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814921" y="4142945"/>
            <a:ext cx="142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55%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06504" y="4533922"/>
            <a:ext cx="871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growth</a:t>
            </a:r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3775">
            <a:off x="9620864" y="4251076"/>
            <a:ext cx="687977" cy="696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38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02765" y="876091"/>
            <a:ext cx="11772900" cy="5782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₹5730 Cr</a:t>
            </a:r>
          </a:p>
        </p:txBody>
      </p:sp>
      <p:sp>
        <p:nvSpPr>
          <p:cNvPr id="10" name="Right Triangle 9"/>
          <p:cNvSpPr/>
          <p:nvPr/>
        </p:nvSpPr>
        <p:spPr>
          <a:xfrm rot="16200000">
            <a:off x="7543800" y="581025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416859" y="136803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&amp; SCALE OF TRANSFORMATION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9099" y="864226"/>
            <a:ext cx="7115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D7A02E"/>
                </a:solidFill>
              </a:rPr>
              <a:t>Demonetisation Boosts Formalisation of Economy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125" y="597371"/>
            <a:ext cx="4117540" cy="2572511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0172075" y="6415641"/>
            <a:ext cx="153920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solidFill>
                  <a:srgbClr val="FFC000"/>
                </a:solidFill>
              </a:rPr>
              <a:t>As on 1</a:t>
            </a:r>
            <a:r>
              <a:rPr lang="en-IN" sz="1100" baseline="30000" dirty="0">
                <a:solidFill>
                  <a:srgbClr val="FFC000"/>
                </a:solidFill>
              </a:rPr>
              <a:t>st</a:t>
            </a:r>
            <a:r>
              <a:rPr lang="en-IN" sz="1100" dirty="0">
                <a:solidFill>
                  <a:srgbClr val="FFC000"/>
                </a:solidFill>
              </a:rPr>
              <a:t> February 2019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3788757"/>
            <a:ext cx="904875" cy="571500"/>
          </a:xfrm>
          <a:prstGeom prst="rect">
            <a:avLst/>
          </a:prstGeom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894020"/>
              </p:ext>
            </p:extLst>
          </p:nvPr>
        </p:nvGraphicFramePr>
        <p:xfrm>
          <a:off x="4624023" y="2813261"/>
          <a:ext cx="1202037" cy="305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" name="Image" r:id="rId5" imgW="1536120" imgH="4425480" progId="Photoshop.Image.16">
                  <p:embed/>
                </p:oleObj>
              </mc:Choice>
              <mc:Fallback>
                <p:oleObj name="Image" r:id="rId5" imgW="1536120" imgH="442548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4023" y="2813261"/>
                        <a:ext cx="1202037" cy="305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875" y="5131511"/>
            <a:ext cx="300800" cy="467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420" y="3787539"/>
            <a:ext cx="300800" cy="1812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06862" y="3435574"/>
            <a:ext cx="1160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₹7393 Cr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9208" y="4804595"/>
            <a:ext cx="777827" cy="315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₹800 Cr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6974696" y="5593412"/>
            <a:ext cx="16026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53966" y="5619244"/>
            <a:ext cx="1014521" cy="394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Before</a:t>
            </a:r>
          </a:p>
          <a:p>
            <a:pPr algn="ctr"/>
            <a:r>
              <a:rPr lang="en-IN" sz="1200" dirty="0"/>
              <a:t>Demonetisation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23348" y="5625345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Dec. 2018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7851" y="6147323"/>
            <a:ext cx="2389812" cy="280372"/>
          </a:xfrm>
          <a:prstGeom prst="roundRect">
            <a:avLst/>
          </a:prstGeom>
          <a:solidFill>
            <a:srgbClr val="934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6695048" y="6115225"/>
            <a:ext cx="2090479" cy="26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Point of Sale (</a:t>
            </a:r>
            <a:r>
              <a:rPr lang="en-IN" sz="1400" dirty="0" err="1">
                <a:solidFill>
                  <a:schemeClr val="bg1"/>
                </a:solidFill>
              </a:rPr>
              <a:t>PoS</a:t>
            </a:r>
            <a:r>
              <a:rPr lang="en-IN" sz="1400" dirty="0">
                <a:solidFill>
                  <a:schemeClr val="bg1"/>
                </a:solidFill>
              </a:rPr>
              <a:t>) transactions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269" y="3340779"/>
            <a:ext cx="945596" cy="32106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10312618" y="391095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₹3448 Cr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596139" y="4910014"/>
            <a:ext cx="777827" cy="315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₹300 Cr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9578067" y="5589886"/>
            <a:ext cx="16026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473816" y="5629165"/>
            <a:ext cx="1014521" cy="394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Before</a:t>
            </a:r>
          </a:p>
          <a:p>
            <a:pPr algn="ctr"/>
            <a:r>
              <a:rPr lang="en-IN" sz="1200" dirty="0"/>
              <a:t>Demonetisation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443198" y="5621819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Dec. 2018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9514710" y="6130350"/>
            <a:ext cx="2058701" cy="270450"/>
          </a:xfrm>
          <a:prstGeom prst="roundRect">
            <a:avLst/>
          </a:prstGeom>
          <a:solidFill>
            <a:srgbClr val="173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TextBox 66"/>
          <p:cNvSpPr txBox="1"/>
          <p:nvPr/>
        </p:nvSpPr>
        <p:spPr>
          <a:xfrm>
            <a:off x="9560801" y="6080976"/>
            <a:ext cx="1757078" cy="263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E-Commerce transactions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3123" y="4237815"/>
            <a:ext cx="315093" cy="13530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4755" y="5234621"/>
            <a:ext cx="322412" cy="355766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3146846" y="3680245"/>
            <a:ext cx="0" cy="2762985"/>
          </a:xfrm>
          <a:prstGeom prst="line">
            <a:avLst/>
          </a:prstGeom>
          <a:ln w="19050">
            <a:solidFill>
              <a:srgbClr val="D7A0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378659"/>
              </p:ext>
            </p:extLst>
          </p:nvPr>
        </p:nvGraphicFramePr>
        <p:xfrm>
          <a:off x="3731858" y="5111455"/>
          <a:ext cx="921698" cy="65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" name="Image" r:id="rId12" imgW="1197720" imgH="850320" progId="Photoshop.Image.16">
                  <p:embed/>
                </p:oleObj>
              </mc:Choice>
              <mc:Fallback>
                <p:oleObj name="Image" r:id="rId12" imgW="1197720" imgH="85032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31858" y="5111455"/>
                        <a:ext cx="921698" cy="65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735005"/>
              </p:ext>
            </p:extLst>
          </p:nvPr>
        </p:nvGraphicFramePr>
        <p:xfrm>
          <a:off x="1636535" y="3470861"/>
          <a:ext cx="1011005" cy="2361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6" name="Image" r:id="rId14" imgW="1362240" imgH="3182040" progId="Photoshop.Image.16">
                  <p:embed/>
                </p:oleObj>
              </mc:Choice>
              <mc:Fallback>
                <p:oleObj name="Image" r:id="rId14" imgW="1362240" imgH="31820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636535" y="3470861"/>
                        <a:ext cx="1011005" cy="2361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885853"/>
              </p:ext>
            </p:extLst>
          </p:nvPr>
        </p:nvGraphicFramePr>
        <p:xfrm>
          <a:off x="614370" y="5083031"/>
          <a:ext cx="908134" cy="776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" name="Image" r:id="rId16" imgW="1069560" imgH="914400" progId="Photoshop.Image.16">
                  <p:embed/>
                </p:oleObj>
              </mc:Choice>
              <mc:Fallback>
                <p:oleObj name="Image" r:id="rId16" imgW="1069560" imgH="91440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14370" y="5083031"/>
                        <a:ext cx="908134" cy="7760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2" name="Straight Connector 81"/>
          <p:cNvCxnSpPr/>
          <p:nvPr/>
        </p:nvCxnSpPr>
        <p:spPr>
          <a:xfrm>
            <a:off x="6223685" y="3701840"/>
            <a:ext cx="0" cy="2762985"/>
          </a:xfrm>
          <a:prstGeom prst="line">
            <a:avLst/>
          </a:prstGeom>
          <a:ln w="19050">
            <a:solidFill>
              <a:srgbClr val="D7A0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676265" y="3479841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₹7589 Cr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45124" y="5115550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₹2 Cr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663256" y="2844658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₹102595 Cr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803301" y="5090498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₹50 Cr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30390" y="5759794"/>
            <a:ext cx="85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Sept. 2016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766643" y="5760013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Dec. 2018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761351" y="5729293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/>
              <a:t>Oct. 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886615" y="5752018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Dec. 2018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3704018" y="6042762"/>
            <a:ext cx="2151634" cy="422063"/>
          </a:xfrm>
          <a:prstGeom prst="roundRect">
            <a:avLst/>
          </a:prstGeom>
          <a:solidFill>
            <a:srgbClr val="E75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/>
          <p:cNvSpPr txBox="1"/>
          <p:nvPr/>
        </p:nvSpPr>
        <p:spPr>
          <a:xfrm>
            <a:off x="3945368" y="6048354"/>
            <a:ext cx="170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UPI transactions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547625" y="6063942"/>
            <a:ext cx="2151634" cy="382170"/>
          </a:xfrm>
          <a:prstGeom prst="roundRect">
            <a:avLst/>
          </a:prstGeom>
          <a:solidFill>
            <a:srgbClr val="2C9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TextBox 95"/>
          <p:cNvSpPr txBox="1"/>
          <p:nvPr/>
        </p:nvSpPr>
        <p:spPr>
          <a:xfrm>
            <a:off x="669463" y="6064961"/>
            <a:ext cx="190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BHIM transactions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563" y="3014309"/>
            <a:ext cx="1232465" cy="3560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614" y="2865050"/>
            <a:ext cx="972331" cy="43363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flipH="1">
            <a:off x="456699" y="2134281"/>
            <a:ext cx="5648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D7A02E"/>
                </a:solidFill>
              </a:rPr>
              <a:t>A Quantum Leap in Digital Payments</a:t>
            </a:r>
            <a:r>
              <a:rPr lang="en-IN" sz="2800" b="1" dirty="0">
                <a:solidFill>
                  <a:srgbClr val="D7A02E"/>
                </a:solidFill>
              </a:rPr>
              <a:t> </a:t>
            </a:r>
            <a:endParaRPr lang="en-IN" sz="28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952" y="977892"/>
            <a:ext cx="1708797" cy="170879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680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02765" y="904548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Triangle 9"/>
          <p:cNvSpPr/>
          <p:nvPr/>
        </p:nvSpPr>
        <p:spPr>
          <a:xfrm rot="16200000">
            <a:off x="7543800" y="581025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457200" y="136803"/>
            <a:ext cx="72043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AND SCALE OF TRANSFORMATION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9099" y="998696"/>
            <a:ext cx="7115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D69F29"/>
                </a:solidFill>
              </a:rPr>
              <a:t>Delivering Long Stuck Projects at Express Speed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125" y="581841"/>
            <a:ext cx="4117540" cy="257061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0218925" y="631242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solidFill>
                  <a:srgbClr val="FFC000"/>
                </a:solidFill>
              </a:rPr>
              <a:t>As on 1</a:t>
            </a:r>
            <a:r>
              <a:rPr lang="en-IN" sz="1100" baseline="30000" dirty="0">
                <a:solidFill>
                  <a:srgbClr val="FFC000"/>
                </a:solidFill>
              </a:rPr>
              <a:t>st</a:t>
            </a:r>
            <a:r>
              <a:rPr lang="en-IN" sz="1100" dirty="0">
                <a:solidFill>
                  <a:srgbClr val="FFC000"/>
                </a:solidFill>
              </a:rPr>
              <a:t> February 2019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199560" y="4864520"/>
            <a:ext cx="27321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13.14 km Bypass </a:t>
            </a:r>
            <a:r>
              <a:rPr lang="en-IN" dirty="0"/>
              <a:t>planned in 1972, only 4.5km stretch completed in 1999. Work on 8.6km started in May 2015</a:t>
            </a:r>
            <a:r>
              <a:rPr lang="en-IN" dirty="0">
                <a:solidFill>
                  <a:schemeClr val="bg1"/>
                </a:solidFill>
              </a:rPr>
              <a:t>reas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02017" y="3196502"/>
            <a:ext cx="276983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err="1">
                <a:solidFill>
                  <a:srgbClr val="D69F29"/>
                </a:solidFill>
              </a:rPr>
              <a:t>Dhola-Sadiya</a:t>
            </a:r>
            <a:r>
              <a:rPr lang="en-IN" sz="2400" b="1" dirty="0">
                <a:solidFill>
                  <a:srgbClr val="D69F29"/>
                </a:solidFill>
              </a:rPr>
              <a:t> Bridge</a:t>
            </a:r>
          </a:p>
          <a:p>
            <a:r>
              <a:rPr lang="en-IN" sz="1400" dirty="0">
                <a:solidFill>
                  <a:srgbClr val="D69F29"/>
                </a:solidFill>
              </a:rPr>
              <a:t>Inaugurated on 26</a:t>
            </a:r>
            <a:r>
              <a:rPr lang="en-IN" sz="1400" baseline="30000" dirty="0">
                <a:solidFill>
                  <a:srgbClr val="D69F29"/>
                </a:solidFill>
              </a:rPr>
              <a:t>th</a:t>
            </a:r>
            <a:r>
              <a:rPr lang="en-IN" sz="1400" dirty="0">
                <a:solidFill>
                  <a:srgbClr val="D69F29"/>
                </a:solidFill>
              </a:rPr>
              <a:t> May, 2017</a:t>
            </a:r>
          </a:p>
        </p:txBody>
      </p:sp>
      <p:pic>
        <p:nvPicPr>
          <p:cNvPr id="1027" name="Picture 3" descr="C:\Users\Tarun Tapaswai\Desktop\New folder (5)\6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9537" y="4125401"/>
            <a:ext cx="846141" cy="8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3906" y="5039160"/>
            <a:ext cx="2418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Work on 135 km </a:t>
            </a:r>
          </a:p>
          <a:p>
            <a:r>
              <a:rPr lang="en-IN" b="1" dirty="0" err="1"/>
              <a:t>Kundli</a:t>
            </a:r>
            <a:r>
              <a:rPr lang="en-IN" b="1" dirty="0"/>
              <a:t> -Manesar stretch </a:t>
            </a:r>
            <a:r>
              <a:rPr lang="en-IN" dirty="0"/>
              <a:t>started post 2014, while the original deadline was 2009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9099" y="3078961"/>
            <a:ext cx="2713179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D69F29"/>
                </a:solidFill>
              </a:rPr>
              <a:t>Western Peripheral </a:t>
            </a:r>
          </a:p>
          <a:p>
            <a:r>
              <a:rPr lang="en-IN" sz="2400" b="1" dirty="0">
                <a:solidFill>
                  <a:srgbClr val="D69F29"/>
                </a:solidFill>
              </a:rPr>
              <a:t>Expressway</a:t>
            </a:r>
          </a:p>
          <a:p>
            <a:r>
              <a:rPr lang="en-IN" sz="1400" dirty="0">
                <a:solidFill>
                  <a:srgbClr val="D69F29"/>
                </a:solidFill>
              </a:rPr>
              <a:t>Inaugurated on 19</a:t>
            </a:r>
            <a:r>
              <a:rPr lang="en-IN" sz="1400" baseline="30000" dirty="0">
                <a:solidFill>
                  <a:srgbClr val="D69F29"/>
                </a:solidFill>
              </a:rPr>
              <a:t>th</a:t>
            </a:r>
            <a:r>
              <a:rPr lang="en-IN" sz="1400" dirty="0">
                <a:solidFill>
                  <a:srgbClr val="D69F29"/>
                </a:solidFill>
              </a:rPr>
              <a:t> Nov. 2018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8565" y="4864520"/>
            <a:ext cx="2769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construction of </a:t>
            </a:r>
            <a:r>
              <a:rPr lang="en-IN" b="1" dirty="0"/>
              <a:t>9.15 km India’s Longest Bridge </a:t>
            </a:r>
            <a:r>
              <a:rPr lang="en-IN" dirty="0"/>
              <a:t>commenced in 2011 but stalled for years. The project was revived in 2015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9128" y="3890837"/>
            <a:ext cx="846141" cy="84636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454623" y="3210218"/>
            <a:ext cx="252860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err="1">
                <a:solidFill>
                  <a:srgbClr val="D69F29"/>
                </a:solidFill>
              </a:rPr>
              <a:t>Bogibeel</a:t>
            </a:r>
            <a:r>
              <a:rPr lang="en-IN" sz="2400" b="1" dirty="0">
                <a:solidFill>
                  <a:srgbClr val="D69F29"/>
                </a:solidFill>
              </a:rPr>
              <a:t> Bridge</a:t>
            </a:r>
          </a:p>
          <a:p>
            <a:r>
              <a:rPr lang="en-IN" sz="1400" dirty="0">
                <a:solidFill>
                  <a:srgbClr val="D69F29"/>
                </a:solidFill>
              </a:rPr>
              <a:t>Inaugurated on 25</a:t>
            </a:r>
            <a:r>
              <a:rPr lang="en-IN" sz="1400" baseline="30000" dirty="0">
                <a:solidFill>
                  <a:srgbClr val="D69F29"/>
                </a:solidFill>
              </a:rPr>
              <a:t>th</a:t>
            </a:r>
            <a:r>
              <a:rPr lang="en-IN" sz="1400" dirty="0">
                <a:solidFill>
                  <a:srgbClr val="D69F29"/>
                </a:solidFill>
              </a:rPr>
              <a:t> Dec. 2018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42235" y="4911223"/>
            <a:ext cx="2732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 </a:t>
            </a:r>
            <a:r>
              <a:rPr lang="en-IN" b="1" dirty="0"/>
              <a:t>on 4.94 India’s </a:t>
            </a:r>
          </a:p>
          <a:p>
            <a:r>
              <a:rPr lang="en-IN" b="1" dirty="0"/>
              <a:t>longest rail-cum-road bridge </a:t>
            </a:r>
            <a:r>
              <a:rPr lang="en-IN" dirty="0"/>
              <a:t>initiated in 2002, only 58% completed until 2014</a:t>
            </a:r>
          </a:p>
        </p:txBody>
      </p:sp>
      <p:sp>
        <p:nvSpPr>
          <p:cNvPr id="6" name="Oval 5"/>
          <p:cNvSpPr/>
          <p:nvPr/>
        </p:nvSpPr>
        <p:spPr>
          <a:xfrm>
            <a:off x="7093900" y="3921976"/>
            <a:ext cx="846140" cy="823363"/>
          </a:xfrm>
          <a:prstGeom prst="ellipse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D7A029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547" y="3982026"/>
            <a:ext cx="618766" cy="61876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37684A-1B64-4C4C-8BB3-CDE45E719130}"/>
              </a:ext>
            </a:extLst>
          </p:cNvPr>
          <p:cNvSpPr/>
          <p:nvPr/>
        </p:nvSpPr>
        <p:spPr>
          <a:xfrm>
            <a:off x="9199560" y="3214830"/>
            <a:ext cx="236041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D69F29"/>
                </a:solidFill>
              </a:rPr>
              <a:t>Kollam Bypass</a:t>
            </a:r>
          </a:p>
          <a:p>
            <a:r>
              <a:rPr lang="en-IN" sz="1400" dirty="0">
                <a:solidFill>
                  <a:srgbClr val="D69F29"/>
                </a:solidFill>
              </a:rPr>
              <a:t>Inaugurated on 15</a:t>
            </a:r>
            <a:r>
              <a:rPr lang="en-IN" sz="1400" baseline="30000" dirty="0">
                <a:solidFill>
                  <a:srgbClr val="D69F29"/>
                </a:solidFill>
              </a:rPr>
              <a:t>th</a:t>
            </a:r>
            <a:r>
              <a:rPr lang="en-IN" sz="1400" dirty="0">
                <a:solidFill>
                  <a:srgbClr val="D69F29"/>
                </a:solidFill>
              </a:rPr>
              <a:t> Jan.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E1BF7-EBC9-4385-B9C2-FCE0AE49C5A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5780" y="3913163"/>
            <a:ext cx="846140" cy="84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155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A0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97465" y="904548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ight Triangle 9"/>
          <p:cNvSpPr/>
          <p:nvPr/>
        </p:nvSpPr>
        <p:spPr>
          <a:xfrm rot="16200000">
            <a:off x="7543800" y="581025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457200" y="136803"/>
            <a:ext cx="72043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5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 AND SCALE OF TRANSFORMATION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9099" y="998696"/>
            <a:ext cx="71151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D69F29"/>
                </a:solidFill>
              </a:rPr>
              <a:t>Major Boost in Budget Allocations 2019-20 VS 2013-14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3425" y="581841"/>
            <a:ext cx="4106940" cy="257061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0218925" y="6312425"/>
            <a:ext cx="15714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00" dirty="0">
                <a:solidFill>
                  <a:srgbClr val="D7A029"/>
                </a:solidFill>
              </a:rPr>
              <a:t>As on 1</a:t>
            </a:r>
            <a:r>
              <a:rPr lang="en-IN" sz="1100" baseline="30000" dirty="0">
                <a:solidFill>
                  <a:srgbClr val="D7A029"/>
                </a:solidFill>
              </a:rPr>
              <a:t>st</a:t>
            </a:r>
            <a:r>
              <a:rPr lang="en-IN" sz="1100" dirty="0">
                <a:solidFill>
                  <a:srgbClr val="D7A029"/>
                </a:solidFill>
              </a:rPr>
              <a:t> February, 2019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031" y="2768078"/>
            <a:ext cx="3589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Budget Allocations (proposed) 2019-20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pic>
        <p:nvPicPr>
          <p:cNvPr id="14" name="Picture 13" descr="r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523" y="2384611"/>
            <a:ext cx="309396" cy="2808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4042" y="2343931"/>
            <a:ext cx="2496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Budget Allocations 2013-14</a:t>
            </a:r>
          </a:p>
        </p:txBody>
      </p:sp>
      <p:pic>
        <p:nvPicPr>
          <p:cNvPr id="19" name="Picture 18" descr="yellow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2637" y="2819110"/>
            <a:ext cx="309396" cy="2725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463" y="4506272"/>
            <a:ext cx="413195" cy="15494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898" y="5268329"/>
            <a:ext cx="277146" cy="78742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454029" y="4069672"/>
            <a:ext cx="691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₹60,000</a:t>
            </a:r>
          </a:p>
          <a:p>
            <a:pPr algn="ctr"/>
            <a:r>
              <a:rPr lang="en-US" sz="1200" dirty="0"/>
              <a:t>crores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95771" y="4859567"/>
            <a:ext cx="691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₹33,000</a:t>
            </a:r>
          </a:p>
          <a:p>
            <a:pPr algn="ctr"/>
            <a:r>
              <a:rPr lang="en-US" sz="1200" dirty="0"/>
              <a:t>crores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00837" y="3744864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MGNREGA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501453" y="6104209"/>
            <a:ext cx="613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2019-20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19561" y="6104209"/>
            <a:ext cx="613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2013-14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2490" y="4943127"/>
            <a:ext cx="413196" cy="111262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925" y="5553209"/>
            <a:ext cx="277146" cy="50254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602056" y="4508244"/>
            <a:ext cx="691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₹76,801</a:t>
            </a:r>
          </a:p>
          <a:p>
            <a:pPr algn="ctr"/>
            <a:r>
              <a:rPr lang="en-US" sz="1200" dirty="0"/>
              <a:t>crore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3797" y="5103104"/>
            <a:ext cx="691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₹41,561</a:t>
            </a:r>
          </a:p>
          <a:p>
            <a:pPr algn="ctr"/>
            <a:r>
              <a:rPr lang="en-US" sz="1200" dirty="0"/>
              <a:t>crore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248863" y="3744864"/>
            <a:ext cx="1274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Welfare of SCs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649480" y="6104209"/>
            <a:ext cx="613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2019-20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67587" y="6104209"/>
            <a:ext cx="613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2013-14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6412" y="4484907"/>
            <a:ext cx="413197" cy="15708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4845" y="5268329"/>
            <a:ext cx="277147" cy="78742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5835979" y="4069672"/>
            <a:ext cx="691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₹50,086</a:t>
            </a:r>
          </a:p>
          <a:p>
            <a:pPr algn="ctr"/>
            <a:r>
              <a:rPr lang="en-US" sz="1200" dirty="0"/>
              <a:t>crore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297270" y="4809828"/>
            <a:ext cx="691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₹24,598 </a:t>
            </a:r>
          </a:p>
          <a:p>
            <a:pPr algn="ctr"/>
            <a:r>
              <a:rPr lang="en-US" sz="1200" dirty="0"/>
              <a:t>crore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82783" y="374486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Welfare of STs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883403" y="6104209"/>
            <a:ext cx="613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2019-20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301508" y="6104209"/>
            <a:ext cx="613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2013-14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910" y="4484907"/>
            <a:ext cx="413196" cy="157085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5344" y="5553209"/>
            <a:ext cx="277147" cy="50254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8018280" y="4069672"/>
            <a:ext cx="807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₹3,05,296 </a:t>
            </a:r>
          </a:p>
          <a:p>
            <a:pPr algn="ctr"/>
            <a:r>
              <a:rPr lang="en-US" sz="1200" dirty="0"/>
              <a:t>crore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460021" y="5103104"/>
            <a:ext cx="807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₹2,03,672 </a:t>
            </a:r>
          </a:p>
          <a:p>
            <a:pPr algn="ctr"/>
            <a:r>
              <a:rPr lang="en-US" sz="1200" dirty="0"/>
              <a:t>crore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636573" y="3744864"/>
            <a:ext cx="1368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/>
              <a:t>Defence</a:t>
            </a:r>
            <a:r>
              <a:rPr lang="en-US" sz="1400" b="1" dirty="0"/>
              <a:t> Budget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123900" y="6104209"/>
            <a:ext cx="613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2019-20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542006" y="6104209"/>
            <a:ext cx="613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2013-14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9988" y="4484907"/>
            <a:ext cx="413195" cy="157085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8422" y="5553209"/>
            <a:ext cx="277146" cy="50254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0489553" y="4069672"/>
            <a:ext cx="691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₹27,584</a:t>
            </a:r>
          </a:p>
          <a:p>
            <a:pPr algn="ctr"/>
            <a:r>
              <a:rPr lang="en-US" sz="1200" dirty="0"/>
              <a:t>crore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931295" y="5103104"/>
            <a:ext cx="691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₹17,700</a:t>
            </a:r>
          </a:p>
          <a:p>
            <a:pPr algn="ctr"/>
            <a:r>
              <a:rPr lang="en-US" sz="1200" dirty="0"/>
              <a:t>crore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435569" y="3744864"/>
            <a:ext cx="620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ICDS*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556440" y="6104209"/>
            <a:ext cx="613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2019-20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9955085" y="6104209"/>
            <a:ext cx="613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2013-14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05" y="3646556"/>
            <a:ext cx="467382" cy="47361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0906" y="3646556"/>
            <a:ext cx="467382" cy="4736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5113" y="3646556"/>
            <a:ext cx="467382" cy="47361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0618" y="3646556"/>
            <a:ext cx="467382" cy="4736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893" y="3646556"/>
            <a:ext cx="467382" cy="47361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CAE0FDC-43FB-49DB-9510-B9434AFC43FF}"/>
              </a:ext>
            </a:extLst>
          </p:cNvPr>
          <p:cNvSpPr/>
          <p:nvPr/>
        </p:nvSpPr>
        <p:spPr>
          <a:xfrm>
            <a:off x="7606728" y="6354318"/>
            <a:ext cx="22621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*Integrated Child Development Scheme</a:t>
            </a:r>
          </a:p>
        </p:txBody>
      </p:sp>
    </p:spTree>
    <p:extLst>
      <p:ext uri="{BB962C8B-B14F-4D97-AF65-F5344CB8AC3E}">
        <p14:creationId xmlns:p14="http://schemas.microsoft.com/office/powerpoint/2010/main" val="20748590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947" y="2705725"/>
            <a:ext cx="48821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7113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812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February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806" y="1478255"/>
            <a:ext cx="3803249" cy="21481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4931" y="998696"/>
            <a:ext cx="6075869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8FA1AB"/>
                </a:solidFill>
              </a:rPr>
              <a:t>India Becomes the Global Growth Engine</a:t>
            </a:r>
            <a:endParaRPr lang="en-IN" sz="4000" b="1" dirty="0">
              <a:solidFill>
                <a:srgbClr val="8FA1AB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47288" y="3991356"/>
            <a:ext cx="2441196" cy="1964827"/>
          </a:xfrm>
          <a:prstGeom prst="roundRect">
            <a:avLst>
              <a:gd name="adj" fmla="val 4712"/>
            </a:avLst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ounded Rectangle 16"/>
          <p:cNvSpPr/>
          <p:nvPr/>
        </p:nvSpPr>
        <p:spPr>
          <a:xfrm>
            <a:off x="3754074" y="3991356"/>
            <a:ext cx="4094526" cy="1964827"/>
          </a:xfrm>
          <a:prstGeom prst="roundRect">
            <a:avLst>
              <a:gd name="adj" fmla="val 4712"/>
            </a:avLst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17"/>
          <p:cNvSpPr/>
          <p:nvPr/>
        </p:nvSpPr>
        <p:spPr>
          <a:xfrm>
            <a:off x="8299510" y="3977909"/>
            <a:ext cx="3053314" cy="1964827"/>
          </a:xfrm>
          <a:prstGeom prst="roundRect">
            <a:avLst>
              <a:gd name="adj" fmla="val 4712"/>
            </a:avLst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1545073" y="3305262"/>
            <a:ext cx="1003534" cy="1005185"/>
          </a:xfrm>
          <a:prstGeom prst="roundRect">
            <a:avLst>
              <a:gd name="adj" fmla="val 9979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043" y="3533892"/>
            <a:ext cx="603352" cy="594361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5240093" y="3305262"/>
            <a:ext cx="1003534" cy="1005185"/>
          </a:xfrm>
          <a:prstGeom prst="roundRect">
            <a:avLst>
              <a:gd name="adj" fmla="val 9979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8959" y="3485182"/>
            <a:ext cx="685801" cy="630777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9298442" y="3299918"/>
            <a:ext cx="1003534" cy="1005185"/>
          </a:xfrm>
          <a:prstGeom prst="roundRect">
            <a:avLst>
              <a:gd name="adj" fmla="val 9979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0732" y="3571969"/>
            <a:ext cx="758954" cy="4572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61875" y="4444701"/>
            <a:ext cx="1812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India remains the world’s </a:t>
            </a:r>
            <a:r>
              <a:rPr lang="en-US" sz="2000" b="1" dirty="0">
                <a:solidFill>
                  <a:schemeClr val="bg1"/>
                </a:solidFill>
              </a:rPr>
              <a:t>fastest growing large economy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44831" y="4444025"/>
            <a:ext cx="3112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India’s GDP in Current Prices increased by </a:t>
            </a:r>
            <a:r>
              <a:rPr lang="en-US" sz="2000" b="1" dirty="0">
                <a:solidFill>
                  <a:schemeClr val="bg1"/>
                </a:solidFill>
              </a:rPr>
              <a:t>31% between 2013 &amp; 2017</a:t>
            </a:r>
            <a:r>
              <a:rPr lang="en-US" sz="2000" dirty="0">
                <a:solidFill>
                  <a:schemeClr val="bg1"/>
                </a:solidFill>
              </a:rPr>
              <a:t> while the Global GDP increased by 4%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68349" y="4439112"/>
            <a:ext cx="2321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India rated highly on all investment and macro-economic indicators 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2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91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3600" b="1" dirty="0">
                <a:solidFill>
                  <a:srgbClr val="8FA1AB"/>
                </a:solidFill>
              </a:rPr>
              <a:t>Yoga Goes Global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February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728" y="2111715"/>
            <a:ext cx="4469615" cy="38147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36566" y="2971785"/>
            <a:ext cx="40055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Ahead of International Yoga Day, United Nations headquarters lit up in New York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4793" y="4781725"/>
            <a:ext cx="3942825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FA1AB"/>
                </a:solidFill>
              </a:rPr>
              <a:t>Entire world celebrates Yoga Day on 21st June with great enthusiasm</a:t>
            </a:r>
            <a:endParaRPr lang="en-IN" sz="2000" dirty="0">
              <a:solidFill>
                <a:srgbClr val="8FA1AB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737" y="3335788"/>
            <a:ext cx="5054680" cy="28330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61749" y="5013164"/>
            <a:ext cx="4121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FA1AB"/>
                </a:solidFill>
              </a:rPr>
              <a:t>Yoga inscribed on the Representative List of the Intangible Cultural Heritage of Humanity in the UNESCO0</a:t>
            </a:r>
            <a:endParaRPr lang="en-IN" sz="2000" dirty="0">
              <a:solidFill>
                <a:srgbClr val="8FA1AB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7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6103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8FA1AB"/>
                </a:solidFill>
              </a:rPr>
              <a:t>India Leads the Fight Against Climate Change</a:t>
            </a:r>
            <a:endParaRPr lang="en-IN" sz="4000" b="1" dirty="0">
              <a:solidFill>
                <a:srgbClr val="8FA1AB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643" y="2287921"/>
            <a:ext cx="2760942" cy="879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75" y="2756647"/>
            <a:ext cx="1741931" cy="17419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5589" y="3429000"/>
            <a:ext cx="45719" cy="2846987"/>
          </a:xfrm>
          <a:prstGeom prst="rect">
            <a:avLst/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59028" y="4753232"/>
            <a:ext cx="1412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7382"/>
                </a:solidFill>
              </a:rPr>
              <a:t>India played a leading role at </a:t>
            </a:r>
            <a:r>
              <a:rPr lang="en-US" b="1" dirty="0">
                <a:solidFill>
                  <a:srgbClr val="597382"/>
                </a:solidFill>
              </a:rPr>
              <a:t>COP21 </a:t>
            </a:r>
          </a:p>
          <a:p>
            <a:r>
              <a:rPr lang="en-US" b="1" dirty="0">
                <a:solidFill>
                  <a:srgbClr val="597382"/>
                </a:solidFill>
              </a:rPr>
              <a:t>in Paris </a:t>
            </a:r>
            <a:endParaRPr lang="en-IN" b="1" dirty="0">
              <a:solidFill>
                <a:srgbClr val="59738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7745" y="4685997"/>
            <a:ext cx="2038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7382"/>
                </a:solidFill>
              </a:rPr>
              <a:t>India spearhead </a:t>
            </a:r>
          </a:p>
          <a:p>
            <a:r>
              <a:rPr lang="en-US" dirty="0">
                <a:solidFill>
                  <a:srgbClr val="597382"/>
                </a:solidFill>
              </a:rPr>
              <a:t>Solar Alliance with a commitment of </a:t>
            </a:r>
          </a:p>
          <a:p>
            <a:r>
              <a:rPr lang="en-US" b="1" dirty="0">
                <a:solidFill>
                  <a:srgbClr val="597382"/>
                </a:solidFill>
              </a:rPr>
              <a:t>₹175 crore for setting up of ISA</a:t>
            </a:r>
            <a:endParaRPr lang="en-IN" b="1" dirty="0">
              <a:solidFill>
                <a:srgbClr val="59738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8751" y="3650659"/>
            <a:ext cx="758954" cy="75895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366403" y="4638675"/>
            <a:ext cx="45719" cy="1637311"/>
          </a:xfrm>
          <a:prstGeom prst="rect">
            <a:avLst/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4494926" y="4685996"/>
            <a:ext cx="2150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7382"/>
                </a:solidFill>
              </a:rPr>
              <a:t>PM Modi inaugurated the </a:t>
            </a:r>
            <a:r>
              <a:rPr lang="en-US" b="1" dirty="0">
                <a:solidFill>
                  <a:srgbClr val="597382"/>
                </a:solidFill>
              </a:rPr>
              <a:t>first assembly of ISA on </a:t>
            </a:r>
          </a:p>
          <a:p>
            <a:r>
              <a:rPr lang="en-US" b="1" dirty="0">
                <a:solidFill>
                  <a:srgbClr val="597382"/>
                </a:solidFill>
              </a:rPr>
              <a:t>October 2, 2018 </a:t>
            </a:r>
            <a:endParaRPr lang="en-IN" b="1" dirty="0">
              <a:solidFill>
                <a:srgbClr val="59738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976" y="3854133"/>
            <a:ext cx="1790792" cy="45213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87855" y="4632208"/>
            <a:ext cx="21678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7382"/>
                </a:solidFill>
              </a:rPr>
              <a:t>Cabinet approved resolution to open </a:t>
            </a:r>
            <a:r>
              <a:rPr lang="en-US" b="1" dirty="0">
                <a:solidFill>
                  <a:srgbClr val="597382"/>
                </a:solidFill>
              </a:rPr>
              <a:t>ISA membership to all countries</a:t>
            </a:r>
            <a:r>
              <a:rPr lang="en-US" dirty="0">
                <a:solidFill>
                  <a:srgbClr val="597382"/>
                </a:solidFill>
              </a:rPr>
              <a:t> that are members of UN on Nov. 1, 2018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68574" y="4638673"/>
            <a:ext cx="45719" cy="1637311"/>
          </a:xfrm>
          <a:prstGeom prst="rect">
            <a:avLst/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771" y="3652502"/>
            <a:ext cx="758954" cy="7589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7762" y="3984658"/>
            <a:ext cx="3164519" cy="26447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091268" y="6278234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February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8FA1AB"/>
                </a:solidFill>
              </a:rPr>
              <a:t>Protecting Motherland with </a:t>
            </a:r>
          </a:p>
          <a:p>
            <a:r>
              <a:rPr lang="en-US" sz="4000" b="1" dirty="0">
                <a:solidFill>
                  <a:srgbClr val="8FA1AB"/>
                </a:solidFill>
              </a:rPr>
              <a:t>Full Might</a:t>
            </a:r>
            <a:endParaRPr lang="en-IN" sz="4000" b="1" dirty="0">
              <a:solidFill>
                <a:srgbClr val="8FA1A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2584" y="6356669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February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266" y="2534332"/>
            <a:ext cx="10842763" cy="3734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5480" y="4667824"/>
            <a:ext cx="10681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97382"/>
                </a:solidFill>
              </a:rPr>
              <a:t>In a historic first, India carried out Surgical Strikes showing a new mettle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97382"/>
                </a:solidFill>
              </a:rPr>
              <a:t>Long pending demand of </a:t>
            </a:r>
            <a:r>
              <a:rPr lang="en-US" sz="2200" b="1" dirty="0">
                <a:solidFill>
                  <a:srgbClr val="597382"/>
                </a:solidFill>
              </a:rPr>
              <a:t>One Rank One Pension </a:t>
            </a:r>
            <a:r>
              <a:rPr lang="en-US" sz="2200" dirty="0">
                <a:solidFill>
                  <a:srgbClr val="597382"/>
                </a:solidFill>
              </a:rPr>
              <a:t>Fulfilled, over ₹35,000 crore distributed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597382"/>
                </a:solidFill>
              </a:rPr>
              <a:t>Modernisation</a:t>
            </a:r>
            <a:r>
              <a:rPr lang="en-US" sz="2200" dirty="0">
                <a:solidFill>
                  <a:srgbClr val="597382"/>
                </a:solidFill>
              </a:rPr>
              <a:t> of </a:t>
            </a:r>
            <a:r>
              <a:rPr lang="en-US" sz="2200" dirty="0" err="1">
                <a:solidFill>
                  <a:srgbClr val="597382"/>
                </a:solidFill>
              </a:rPr>
              <a:t>Defence</a:t>
            </a:r>
            <a:r>
              <a:rPr lang="en-US" sz="2200" dirty="0">
                <a:solidFill>
                  <a:srgbClr val="597382"/>
                </a:solidFill>
              </a:rPr>
              <a:t> forces going on at full 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597382"/>
                </a:solidFill>
              </a:rPr>
              <a:t>INS </a:t>
            </a:r>
            <a:r>
              <a:rPr lang="en-US" sz="2200" dirty="0" err="1">
                <a:solidFill>
                  <a:srgbClr val="597382"/>
                </a:solidFill>
              </a:rPr>
              <a:t>Arihant</a:t>
            </a:r>
            <a:r>
              <a:rPr lang="en-US" sz="2200" dirty="0">
                <a:solidFill>
                  <a:srgbClr val="597382"/>
                </a:solidFill>
              </a:rPr>
              <a:t> completed its first deterrence patrol, establishing</a:t>
            </a:r>
            <a:r>
              <a:rPr lang="en-US" sz="2200" b="1" dirty="0">
                <a:solidFill>
                  <a:srgbClr val="597382"/>
                </a:solidFill>
              </a:rPr>
              <a:t> India’s Nuclear Triad</a:t>
            </a:r>
            <a:endParaRPr lang="en-IN" dirty="0">
              <a:solidFill>
                <a:srgbClr val="59738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6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8FA1AB"/>
                </a:solidFill>
              </a:rPr>
              <a:t>New Might of a</a:t>
            </a:r>
          </a:p>
          <a:p>
            <a:r>
              <a:rPr lang="en-US" sz="4000" b="1" dirty="0">
                <a:solidFill>
                  <a:srgbClr val="8FA1AB"/>
                </a:solidFill>
              </a:rPr>
              <a:t>New India</a:t>
            </a:r>
            <a:endParaRPr lang="en-IN" sz="4000" b="1" dirty="0">
              <a:solidFill>
                <a:srgbClr val="8FA1AB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314088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February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09" y="3482178"/>
            <a:ext cx="2302018" cy="2782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113" y="3480989"/>
            <a:ext cx="2303001" cy="2783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9063" y="3467572"/>
            <a:ext cx="2422406" cy="2797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5193" y="3483131"/>
            <a:ext cx="2310584" cy="2792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7193" y="4470765"/>
            <a:ext cx="2125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97382"/>
                </a:solidFill>
              </a:rPr>
              <a:t>In the last 4 years,</a:t>
            </a:r>
          </a:p>
          <a:p>
            <a:pPr algn="ctr"/>
            <a:r>
              <a:rPr lang="en-US" dirty="0">
                <a:solidFill>
                  <a:srgbClr val="597382"/>
                </a:solidFill>
              </a:rPr>
              <a:t>India’s relations with</a:t>
            </a:r>
          </a:p>
          <a:p>
            <a:pPr algn="ctr"/>
            <a:r>
              <a:rPr lang="en-US" dirty="0">
                <a:solidFill>
                  <a:srgbClr val="597382"/>
                </a:solidFill>
              </a:rPr>
              <a:t>other nations have</a:t>
            </a:r>
          </a:p>
          <a:p>
            <a:pPr algn="ctr"/>
            <a:r>
              <a:rPr lang="en-US" dirty="0">
                <a:solidFill>
                  <a:srgbClr val="597382"/>
                </a:solidFill>
              </a:rPr>
              <a:t>seen significant </a:t>
            </a:r>
          </a:p>
          <a:p>
            <a:pPr algn="ctr"/>
            <a:r>
              <a:rPr lang="en-US" dirty="0">
                <a:solidFill>
                  <a:srgbClr val="597382"/>
                </a:solidFill>
              </a:rPr>
              <a:t>improvement </a:t>
            </a:r>
            <a:endParaRPr lang="en-IN" dirty="0">
              <a:solidFill>
                <a:srgbClr val="59738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86139" y="4385746"/>
            <a:ext cx="1835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97382"/>
                </a:solidFill>
              </a:rPr>
              <a:t>In a historic first, the world heard the India Story from PM Modi at World Economic Forum Davos</a:t>
            </a:r>
            <a:endParaRPr lang="en-IN" dirty="0">
              <a:solidFill>
                <a:srgbClr val="59738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34978" y="4270329"/>
            <a:ext cx="244325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597382"/>
                </a:solidFill>
              </a:rPr>
              <a:t>India secured representation in International Tribunal for the Law of the Sea, International Maritime Organization &amp; Economic and Social Council</a:t>
            </a:r>
            <a:endParaRPr lang="en-IN" sz="1700" dirty="0">
              <a:solidFill>
                <a:srgbClr val="59738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55192" y="4384946"/>
            <a:ext cx="23105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597382"/>
                </a:solidFill>
              </a:rPr>
              <a:t>Subsequent to inclusion in MTCR in 2017, India secures membership of </a:t>
            </a:r>
            <a:r>
              <a:rPr lang="en-US" sz="1700" dirty="0" err="1">
                <a:solidFill>
                  <a:srgbClr val="597382"/>
                </a:solidFill>
              </a:rPr>
              <a:t>Wassenaar</a:t>
            </a:r>
            <a:r>
              <a:rPr lang="en-US" sz="1700" dirty="0">
                <a:solidFill>
                  <a:srgbClr val="597382"/>
                </a:solidFill>
              </a:rPr>
              <a:t> Arrangement &amp; Australia Group in 2018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7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067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8308" y="918322"/>
            <a:ext cx="11772900" cy="5713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8FA1AB"/>
                </a:solidFill>
              </a:rPr>
              <a:t>Jai </a:t>
            </a:r>
            <a:r>
              <a:rPr lang="en-IN" sz="4000" b="1" dirty="0" err="1">
                <a:solidFill>
                  <a:srgbClr val="8FA1AB"/>
                </a:solidFill>
              </a:rPr>
              <a:t>Vigyaan</a:t>
            </a:r>
            <a:endParaRPr lang="en-IN" sz="4000" b="1" dirty="0">
              <a:solidFill>
                <a:srgbClr val="8FA1A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February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620" y="3545259"/>
            <a:ext cx="2304035" cy="240626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44238" y="3972680"/>
            <a:ext cx="234106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97382"/>
                </a:solidFill>
              </a:rPr>
              <a:t>With </a:t>
            </a:r>
            <a:r>
              <a:rPr lang="en-US" sz="2000" b="1" dirty="0">
                <a:solidFill>
                  <a:srgbClr val="597382"/>
                </a:solidFill>
              </a:rPr>
              <a:t>IRNSS-1G</a:t>
            </a:r>
            <a:r>
              <a:rPr lang="en-US" b="1" dirty="0">
                <a:solidFill>
                  <a:srgbClr val="597382"/>
                </a:solidFill>
              </a:rPr>
              <a:t>,</a:t>
            </a:r>
            <a:r>
              <a:rPr lang="en-US" dirty="0">
                <a:solidFill>
                  <a:srgbClr val="597382"/>
                </a:solidFill>
              </a:rPr>
              <a:t> India joined elite list of countries with their </a:t>
            </a:r>
            <a:r>
              <a:rPr lang="en-US" sz="2000" b="1" dirty="0">
                <a:solidFill>
                  <a:srgbClr val="597382"/>
                </a:solidFill>
              </a:rPr>
              <a:t>own satellite navigation system </a:t>
            </a:r>
            <a:r>
              <a:rPr lang="en-US" sz="2000" b="1" dirty="0" err="1">
                <a:solidFill>
                  <a:srgbClr val="597382"/>
                </a:solidFill>
              </a:rPr>
              <a:t>NavIC</a:t>
            </a:r>
            <a:r>
              <a:rPr lang="en-US" sz="2000" b="1" dirty="0">
                <a:solidFill>
                  <a:srgbClr val="597382"/>
                </a:solidFill>
              </a:rPr>
              <a:t>.</a:t>
            </a:r>
            <a:r>
              <a:rPr lang="en-US" dirty="0">
                <a:solidFill>
                  <a:srgbClr val="597382"/>
                </a:solidFill>
              </a:rPr>
              <a:t>	</a:t>
            </a:r>
            <a:endParaRPr lang="en-IN" dirty="0">
              <a:solidFill>
                <a:srgbClr val="59738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57123" y="4484615"/>
            <a:ext cx="1919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First Asian country to launch </a:t>
            </a:r>
            <a:r>
              <a:rPr lang="en-US" b="1" dirty="0">
                <a:solidFill>
                  <a:schemeClr val="bg1"/>
                </a:solidFill>
              </a:rPr>
              <a:t>Mars Orbit Mission with Mangalyaan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6596" y="3863923"/>
            <a:ext cx="270696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597382"/>
                </a:solidFill>
              </a:rPr>
              <a:t>India’s most-advanced communication satellite </a:t>
            </a:r>
            <a:r>
              <a:rPr lang="en-IN" sz="2000" b="1" dirty="0">
                <a:solidFill>
                  <a:srgbClr val="597382"/>
                </a:solidFill>
              </a:rPr>
              <a:t>GSAT 11 </a:t>
            </a:r>
            <a:r>
              <a:rPr lang="en-IN" sz="2000" dirty="0">
                <a:solidFill>
                  <a:srgbClr val="597382"/>
                </a:solidFill>
              </a:rPr>
              <a:t>&amp;</a:t>
            </a:r>
            <a:r>
              <a:rPr lang="en-IN" sz="2000" b="1" dirty="0">
                <a:solidFill>
                  <a:srgbClr val="597382"/>
                </a:solidFill>
              </a:rPr>
              <a:t> </a:t>
            </a:r>
            <a:r>
              <a:rPr lang="en-IN" sz="2000" dirty="0">
                <a:solidFill>
                  <a:srgbClr val="597382"/>
                </a:solidFill>
              </a:rPr>
              <a:t>multi-band satellite </a:t>
            </a:r>
            <a:r>
              <a:rPr lang="en-IN" sz="2000" b="1" dirty="0">
                <a:solidFill>
                  <a:srgbClr val="597382"/>
                </a:solidFill>
              </a:rPr>
              <a:t>GSAT-29 </a:t>
            </a:r>
            <a:r>
              <a:rPr lang="en-IN" dirty="0">
                <a:solidFill>
                  <a:srgbClr val="597382"/>
                </a:solidFill>
              </a:rPr>
              <a:t>launched to increase Hi-speed communication and broadband facilities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4784078" y="1233322"/>
            <a:ext cx="2567572" cy="2447088"/>
          </a:xfrm>
          <a:prstGeom prst="ellipse">
            <a:avLst/>
          </a:prstGeom>
          <a:solidFill>
            <a:srgbClr val="5973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818186" y="1828368"/>
            <a:ext cx="1101150" cy="1132837"/>
          </a:xfrm>
          <a:prstGeom prst="ellipse">
            <a:avLst/>
          </a:prstGeom>
          <a:solidFill>
            <a:schemeClr val="bg1"/>
          </a:solidFill>
          <a:ln w="28575">
            <a:solidFill>
              <a:srgbClr val="597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2025" y="1956869"/>
            <a:ext cx="737507" cy="7128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452414" y="3935705"/>
            <a:ext cx="2620335" cy="2015817"/>
          </a:xfrm>
          <a:prstGeom prst="rect">
            <a:avLst/>
          </a:prstGeom>
          <a:noFill/>
          <a:ln w="28575">
            <a:solidFill>
              <a:srgbClr val="597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806824" y="3904264"/>
            <a:ext cx="2746510" cy="2047258"/>
          </a:xfrm>
          <a:prstGeom prst="rect">
            <a:avLst/>
          </a:prstGeom>
          <a:noFill/>
          <a:ln w="28575">
            <a:solidFill>
              <a:srgbClr val="5973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144" y="3363289"/>
            <a:ext cx="1338962" cy="31990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777553" y="1515511"/>
            <a:ext cx="13581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ISRO sets a World Record by launching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104 Satellites in a single flight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4067"/>
            <a:ext cx="12192000" cy="6858000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49" y="913039"/>
            <a:ext cx="11772900" cy="5713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155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WORLD SEES A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8FA1AB"/>
                </a:solidFill>
              </a:rPr>
              <a:t>India leading the Global Shift towards Renewable Energy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8FA1AB"/>
                </a:solidFill>
              </a:rPr>
              <a:t>As on 1</a:t>
            </a:r>
            <a:r>
              <a:rPr lang="en-US" sz="1000" b="1" baseline="30000" dirty="0">
                <a:solidFill>
                  <a:srgbClr val="8FA1AB"/>
                </a:solidFill>
              </a:rPr>
              <a:t>st</a:t>
            </a:r>
            <a:r>
              <a:rPr lang="en-US" sz="1000" b="1" dirty="0">
                <a:solidFill>
                  <a:srgbClr val="8FA1AB"/>
                </a:solidFill>
              </a:rPr>
              <a:t> February 2019</a:t>
            </a:r>
            <a:endParaRPr lang="en-IN" sz="1000" b="1" dirty="0">
              <a:solidFill>
                <a:srgbClr val="8FA1AB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5694"/>
            <a:ext cx="4133849" cy="2580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326" y="5631418"/>
            <a:ext cx="5095496" cy="10190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535" y="2529015"/>
            <a:ext cx="6972264" cy="1432603"/>
          </a:xfrm>
          <a:prstGeom prst="rect">
            <a:avLst/>
          </a:prstGeom>
          <a:solidFill>
            <a:srgbClr val="8FA1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584887" y="2568567"/>
            <a:ext cx="6733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India’s Standing in Global Renewable Energy Installed Capacity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4887" y="3008292"/>
            <a:ext cx="2183027" cy="80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2837125" y="3005078"/>
            <a:ext cx="2183027" cy="80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5089363" y="3007222"/>
            <a:ext cx="2183027" cy="805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5541" y="3072715"/>
            <a:ext cx="672574" cy="6725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359" y="3288075"/>
            <a:ext cx="470763" cy="4700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3743" y="3103119"/>
            <a:ext cx="624210" cy="6242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755366" y="3280819"/>
            <a:ext cx="4063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597382"/>
                </a:solidFill>
              </a:rPr>
              <a:t>Renewable energy installed capacity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1333" y="3285455"/>
            <a:ext cx="715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597382"/>
                </a:solidFill>
              </a:rPr>
              <a:t>4</a:t>
            </a:r>
            <a:r>
              <a:rPr lang="en-IN" sz="3200" b="1" baseline="30000" dirty="0">
                <a:solidFill>
                  <a:srgbClr val="597382"/>
                </a:solidFill>
              </a:rPr>
              <a:t>th</a:t>
            </a:r>
            <a:endParaRPr lang="en-IN" sz="3200" b="1" dirty="0">
              <a:solidFill>
                <a:srgbClr val="59738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9766" y="3002495"/>
            <a:ext cx="139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597382"/>
                </a:solidFill>
              </a:rPr>
              <a:t>Wind Power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72615" y="3289571"/>
            <a:ext cx="715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597382"/>
                </a:solidFill>
              </a:rPr>
              <a:t>5</a:t>
            </a:r>
            <a:r>
              <a:rPr lang="en-IN" sz="3200" b="1" baseline="30000" dirty="0">
                <a:solidFill>
                  <a:srgbClr val="597382"/>
                </a:solidFill>
              </a:rPr>
              <a:t>th</a:t>
            </a:r>
            <a:endParaRPr lang="en-IN" sz="3200" b="1" dirty="0">
              <a:solidFill>
                <a:srgbClr val="59738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31048" y="3006611"/>
            <a:ext cx="139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597382"/>
                </a:solidFill>
              </a:rPr>
              <a:t>Solar Power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67995" y="3293688"/>
            <a:ext cx="715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597382"/>
                </a:solidFill>
              </a:rPr>
              <a:t>5</a:t>
            </a:r>
            <a:r>
              <a:rPr lang="en-IN" sz="3200" b="1" baseline="30000" dirty="0">
                <a:solidFill>
                  <a:srgbClr val="597382"/>
                </a:solidFill>
              </a:rPr>
              <a:t>th</a:t>
            </a:r>
            <a:endParaRPr lang="en-IN" sz="3200" b="1" dirty="0">
              <a:solidFill>
                <a:srgbClr val="59738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60526" y="3010728"/>
            <a:ext cx="198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597382"/>
                </a:solidFill>
              </a:rPr>
              <a:t>Renewable Energy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8602474" y="4744995"/>
            <a:ext cx="0" cy="10626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088589" y="5033319"/>
            <a:ext cx="626076" cy="774357"/>
          </a:xfrm>
          <a:prstGeom prst="rect">
            <a:avLst/>
          </a:prstGeom>
          <a:solidFill>
            <a:srgbClr val="EF48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F4846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8602474" y="5807676"/>
            <a:ext cx="28916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0704" y="5089694"/>
            <a:ext cx="441846" cy="693432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0180105" y="4230127"/>
            <a:ext cx="626076" cy="1573428"/>
          </a:xfrm>
          <a:prstGeom prst="rect">
            <a:avLst/>
          </a:prstGeom>
          <a:solidFill>
            <a:srgbClr val="34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F4846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491" y="4736935"/>
            <a:ext cx="388200" cy="6092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491" y="4265810"/>
            <a:ext cx="388200" cy="6092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1730" y="5194689"/>
            <a:ext cx="388200" cy="6092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088589" y="5848004"/>
            <a:ext cx="67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2014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013468" y="5849756"/>
            <a:ext cx="959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Oct 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791870" y="4649257"/>
            <a:ext cx="1336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EF4846"/>
                </a:solidFill>
              </a:rPr>
              <a:t>35.51 GW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54886" y="3802611"/>
            <a:ext cx="1276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348EA9"/>
                </a:solidFill>
              </a:rPr>
              <a:t>73.35 GW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05" y="4378760"/>
            <a:ext cx="827549" cy="82754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273844" y="4416741"/>
            <a:ext cx="5765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597382"/>
                </a:solidFill>
              </a:rPr>
              <a:t>In last 4 years, Govt. has invested </a:t>
            </a:r>
            <a:r>
              <a:rPr lang="en-IN" sz="2400" b="1" dirty="0">
                <a:solidFill>
                  <a:srgbClr val="597382"/>
                </a:solidFill>
              </a:rPr>
              <a:t>over </a:t>
            </a:r>
          </a:p>
          <a:p>
            <a:r>
              <a:rPr lang="en-IN" sz="2400" b="1" dirty="0">
                <a:solidFill>
                  <a:srgbClr val="597382"/>
                </a:solidFill>
              </a:rPr>
              <a:t>USD $40 billion in green energy space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08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3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06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Multi-faceted Focus on Doubling </a:t>
            </a:r>
          </a:p>
          <a:p>
            <a:r>
              <a:rPr lang="en-US" sz="4000" b="1" dirty="0">
                <a:solidFill>
                  <a:srgbClr val="60BB46"/>
                </a:solidFill>
              </a:rPr>
              <a:t>Farmers’ Incomes</a:t>
            </a:r>
            <a:endParaRPr lang="en-IN" sz="40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7481" y="2994447"/>
            <a:ext cx="40612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Special focus on irrigation with the aim of</a:t>
            </a:r>
          </a:p>
          <a:p>
            <a:r>
              <a:rPr lang="en-US" sz="1700" b="1" dirty="0">
                <a:solidFill>
                  <a:srgbClr val="008C46"/>
                </a:solidFill>
              </a:rPr>
              <a:t>“Per Drop More Crop”</a:t>
            </a:r>
            <a:endParaRPr lang="en-IN" sz="1700" b="1" dirty="0">
              <a:solidFill>
                <a:srgbClr val="008C4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67480" y="3878723"/>
            <a:ext cx="40612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Provision of quality </a:t>
            </a:r>
            <a:r>
              <a:rPr lang="en-US" sz="1700" b="1" dirty="0">
                <a:solidFill>
                  <a:srgbClr val="60BB46"/>
                </a:solidFill>
              </a:rPr>
              <a:t>seeds and nutrients </a:t>
            </a:r>
          </a:p>
          <a:p>
            <a:r>
              <a:rPr lang="en-US" sz="1700" dirty="0"/>
              <a:t>based on soil health of each field</a:t>
            </a:r>
            <a:endParaRPr lang="en-IN" sz="1700" b="1" dirty="0">
              <a:solidFill>
                <a:srgbClr val="008C4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67479" y="4762999"/>
            <a:ext cx="42507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Large investments in </a:t>
            </a:r>
            <a:r>
              <a:rPr lang="en-US" sz="1700" b="1" dirty="0">
                <a:solidFill>
                  <a:srgbClr val="008C46"/>
                </a:solidFill>
              </a:rPr>
              <a:t>Warehousing and Cold Chains to</a:t>
            </a:r>
            <a:r>
              <a:rPr lang="en-US" sz="1700" dirty="0"/>
              <a:t> prevent post-harvest crop losses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2764" y="5627066"/>
            <a:ext cx="42507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Promotion of value addition through </a:t>
            </a:r>
            <a:r>
              <a:rPr lang="en-US" sz="1700" b="1" dirty="0">
                <a:solidFill>
                  <a:srgbClr val="60BB46"/>
                </a:solidFill>
              </a:rPr>
              <a:t>food</a:t>
            </a:r>
          </a:p>
          <a:p>
            <a:r>
              <a:rPr lang="en-US" sz="1700" b="1" dirty="0">
                <a:solidFill>
                  <a:srgbClr val="60BB46"/>
                </a:solidFill>
              </a:rPr>
              <a:t>processing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93829" y="3474893"/>
            <a:ext cx="49533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Creation of a National Farm Market, removing distortions and e-platform across </a:t>
            </a:r>
            <a:r>
              <a:rPr lang="en-US" sz="1700" b="1" dirty="0">
                <a:solidFill>
                  <a:srgbClr val="008C46"/>
                </a:solidFill>
              </a:rPr>
              <a:t>585 Stations</a:t>
            </a:r>
            <a:endParaRPr lang="en-IN" sz="1700" b="1" dirty="0">
              <a:solidFill>
                <a:srgbClr val="008C4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93828" y="4332297"/>
            <a:ext cx="49533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Introduction of a </a:t>
            </a:r>
            <a:r>
              <a:rPr lang="en-US" sz="1700" b="1" dirty="0">
                <a:solidFill>
                  <a:srgbClr val="60BB46"/>
                </a:solidFill>
              </a:rPr>
              <a:t>New Crop Insurance Scheme</a:t>
            </a:r>
          </a:p>
          <a:p>
            <a:r>
              <a:rPr lang="en-US" sz="1700" dirty="0"/>
              <a:t>to mitigate risks at an affordable cost</a:t>
            </a:r>
            <a:endParaRPr lang="en-IN" sz="1700" b="1" dirty="0">
              <a:solidFill>
                <a:srgbClr val="008C4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93827" y="5187814"/>
            <a:ext cx="495332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Promotion of ancillary activities like </a:t>
            </a:r>
            <a:r>
              <a:rPr lang="en-US" sz="1700" b="1" dirty="0">
                <a:solidFill>
                  <a:srgbClr val="008C46"/>
                </a:solidFill>
              </a:rPr>
              <a:t>poultry, beekeeping and fisheries</a:t>
            </a:r>
            <a:endParaRPr lang="en-IN" sz="1700" b="1" dirty="0">
              <a:solidFill>
                <a:srgbClr val="008C4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299" y="2990807"/>
            <a:ext cx="758306" cy="666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01" y="3878723"/>
            <a:ext cx="777604" cy="6833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97" y="4762999"/>
            <a:ext cx="783062" cy="6881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97" y="5627066"/>
            <a:ext cx="765708" cy="67289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5662216" y="3032416"/>
            <a:ext cx="0" cy="3243571"/>
          </a:xfrm>
          <a:prstGeom prst="line">
            <a:avLst/>
          </a:prstGeom>
          <a:ln w="12700">
            <a:solidFill>
              <a:srgbClr val="60BB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0566" y="3451147"/>
            <a:ext cx="771821" cy="6782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0566" y="4311744"/>
            <a:ext cx="733712" cy="6447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784" y="5168185"/>
            <a:ext cx="763200" cy="6706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83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6103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453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 dirty="0">
                <a:solidFill>
                  <a:srgbClr val="60BB46"/>
                </a:solidFill>
              </a:rPr>
              <a:t>Record Budgetary Allocation for </a:t>
            </a:r>
          </a:p>
          <a:p>
            <a:r>
              <a:rPr lang="en-US" sz="3600" b="1" dirty="0">
                <a:solidFill>
                  <a:srgbClr val="60BB46"/>
                </a:solidFill>
              </a:rPr>
              <a:t>Record Outcomes</a:t>
            </a:r>
            <a:endParaRPr lang="en-IN" sz="36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8493" y="3748213"/>
            <a:ext cx="2496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Farm Credit Target raised to </a:t>
            </a:r>
          </a:p>
          <a:p>
            <a:pPr algn="ctr"/>
            <a:r>
              <a:rPr lang="en-US" sz="1600" b="1" dirty="0">
                <a:solidFill>
                  <a:srgbClr val="00873F"/>
                </a:solidFill>
              </a:rPr>
              <a:t>₹11 lakh crore for 2018-19</a:t>
            </a:r>
            <a:endParaRPr lang="en-IN" sz="1600" b="1" dirty="0">
              <a:solidFill>
                <a:srgbClr val="00873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1665" y="4968750"/>
            <a:ext cx="2313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Corpus of </a:t>
            </a:r>
            <a:r>
              <a:rPr lang="en-US" sz="1600" b="1" dirty="0">
                <a:solidFill>
                  <a:srgbClr val="289A5D"/>
                </a:solidFill>
              </a:rPr>
              <a:t>₹10,000 </a:t>
            </a:r>
            <a:r>
              <a:rPr lang="en-US" sz="1600" b="1" dirty="0" err="1">
                <a:solidFill>
                  <a:srgbClr val="289A5D"/>
                </a:solidFill>
              </a:rPr>
              <a:t>cr</a:t>
            </a:r>
            <a:endParaRPr lang="en-US" sz="1600" b="1" dirty="0">
              <a:solidFill>
                <a:srgbClr val="289A5D"/>
              </a:solidFill>
            </a:endParaRPr>
          </a:p>
          <a:p>
            <a:pPr algn="ctr"/>
            <a:r>
              <a:rPr lang="en-US" sz="1600" dirty="0"/>
              <a:t>to create infrastructure in fishery, aquaculture and animal husbandry sectors</a:t>
            </a:r>
            <a:endParaRPr lang="en-IN" sz="1600" b="1" dirty="0">
              <a:solidFill>
                <a:srgbClr val="00873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8895" y="5672881"/>
            <a:ext cx="2649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89A5D"/>
                </a:solidFill>
              </a:rPr>
              <a:t>Tax incentives </a:t>
            </a:r>
            <a:r>
              <a:rPr lang="en-US" sz="1600" dirty="0"/>
              <a:t>to promote </a:t>
            </a:r>
          </a:p>
          <a:p>
            <a:pPr algn="ctr"/>
            <a:r>
              <a:rPr lang="en-US" sz="1600" dirty="0"/>
              <a:t>post-harvest agricultural activities</a:t>
            </a:r>
            <a:endParaRPr lang="en-IN" sz="1600" b="1" dirty="0">
              <a:solidFill>
                <a:srgbClr val="00873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62412" y="3832314"/>
            <a:ext cx="2397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89A5D"/>
                </a:solidFill>
              </a:rPr>
              <a:t>₹2,000 </a:t>
            </a:r>
            <a:r>
              <a:rPr lang="en-US" sz="1600" dirty="0" err="1"/>
              <a:t>cr</a:t>
            </a:r>
            <a:r>
              <a:rPr lang="en-US" sz="1600" dirty="0"/>
              <a:t> for </a:t>
            </a:r>
            <a:r>
              <a:rPr lang="en-US" sz="1600" dirty="0" err="1"/>
              <a:t>Agri</a:t>
            </a:r>
            <a:r>
              <a:rPr lang="en-US" sz="1600" dirty="0"/>
              <a:t>-market infrastructure fund set up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23029" y="5173874"/>
            <a:ext cx="2811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289A5D"/>
                </a:solidFill>
              </a:rPr>
              <a:t>₹1,290 </a:t>
            </a:r>
            <a:r>
              <a:rPr lang="en-US" sz="1600" b="1" dirty="0" err="1">
                <a:solidFill>
                  <a:srgbClr val="289A5D"/>
                </a:solidFill>
              </a:rPr>
              <a:t>cr</a:t>
            </a:r>
            <a:r>
              <a:rPr lang="en-US" sz="1600" b="1" dirty="0">
                <a:solidFill>
                  <a:srgbClr val="289A5D"/>
                </a:solidFill>
              </a:rPr>
              <a:t> </a:t>
            </a:r>
            <a:r>
              <a:rPr lang="en-US" sz="1600" dirty="0"/>
              <a:t>allocated under </a:t>
            </a:r>
          </a:p>
          <a:p>
            <a:pPr algn="ctr"/>
            <a:r>
              <a:rPr lang="en-US" sz="1600" dirty="0"/>
              <a:t>National Bamboo Mission to help setting up small industries</a:t>
            </a:r>
            <a:endParaRPr lang="en-IN" sz="1600" b="1" dirty="0">
              <a:solidFill>
                <a:srgbClr val="00873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5865" y="3188729"/>
            <a:ext cx="1598989" cy="504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390" y="4419914"/>
            <a:ext cx="1568168" cy="4946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5925" y="3267245"/>
            <a:ext cx="1568248" cy="494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055" y="4623294"/>
            <a:ext cx="1568259" cy="49465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021426" y="3839468"/>
            <a:ext cx="1439656" cy="160862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394945" y="3866025"/>
            <a:ext cx="1392387" cy="128515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972317" y="4700555"/>
            <a:ext cx="1464244" cy="223837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380628" y="4709666"/>
            <a:ext cx="1400625" cy="214463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912826" y="4921788"/>
            <a:ext cx="0" cy="355327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505" y="3185842"/>
            <a:ext cx="1693232" cy="189589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094" y="5150746"/>
            <a:ext cx="1555881" cy="4907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55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Standing with Farmers in Times </a:t>
            </a:r>
          </a:p>
          <a:p>
            <a:r>
              <a:rPr lang="en-US" sz="4000" b="1" dirty="0">
                <a:solidFill>
                  <a:srgbClr val="60BB46"/>
                </a:solidFill>
              </a:rPr>
              <a:t>of Need</a:t>
            </a:r>
            <a:endParaRPr lang="en-IN" sz="40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79806" y="3289249"/>
            <a:ext cx="757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Relief to farmers in distress given in case of 33% and more damage to the crop; </a:t>
            </a:r>
          </a:p>
          <a:p>
            <a:r>
              <a:rPr lang="en-US" b="1" dirty="0">
                <a:solidFill>
                  <a:srgbClr val="008C46"/>
                </a:solidFill>
              </a:rPr>
              <a:t>earlier it was for 50%</a:t>
            </a:r>
            <a:endParaRPr lang="en-IN" b="1" dirty="0">
              <a:solidFill>
                <a:srgbClr val="008C4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9805" y="4134181"/>
            <a:ext cx="757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food grains damaged due to excessive rainfall, full </a:t>
            </a:r>
            <a:r>
              <a:rPr lang="en-US" b="1" dirty="0">
                <a:solidFill>
                  <a:srgbClr val="60BB46"/>
                </a:solidFill>
              </a:rPr>
              <a:t>minimum support price </a:t>
            </a:r>
          </a:p>
          <a:p>
            <a:r>
              <a:rPr lang="en-US" b="1" dirty="0">
                <a:solidFill>
                  <a:srgbClr val="60BB46"/>
                </a:solidFill>
              </a:rPr>
              <a:t>to be paid</a:t>
            </a:r>
            <a:endParaRPr lang="en-IN" b="1" dirty="0">
              <a:solidFill>
                <a:srgbClr val="60BB4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79804" y="4952475"/>
            <a:ext cx="757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Families of the deceased persons to be given an assistance of </a:t>
            </a:r>
            <a:r>
              <a:rPr lang="en-US" b="1" dirty="0">
                <a:solidFill>
                  <a:srgbClr val="008C46"/>
                </a:solidFill>
              </a:rPr>
              <a:t>₹4 lakhs, up from ₹2.5 lakhs</a:t>
            </a:r>
            <a:endParaRPr lang="en-IN" b="1" dirty="0">
              <a:solidFill>
                <a:srgbClr val="008C4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9803" y="5749736"/>
            <a:ext cx="757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82% rise in provision under SDRF* during 2015-20, as compared to 2010-15. </a:t>
            </a:r>
          </a:p>
          <a:p>
            <a:r>
              <a:rPr lang="en-US" dirty="0"/>
              <a:t>It went up to </a:t>
            </a:r>
            <a:r>
              <a:rPr lang="en-US" b="1" dirty="0">
                <a:solidFill>
                  <a:srgbClr val="60BB46"/>
                </a:solidFill>
              </a:rPr>
              <a:t>₹61,220 Crore from ₹33,580.93 Crore</a:t>
            </a:r>
            <a:endParaRPr lang="en-IN" b="1" dirty="0">
              <a:solidFill>
                <a:srgbClr val="60BB4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36860" y="6295850"/>
            <a:ext cx="15734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*State Disaster Relief Fund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51" y="3311612"/>
            <a:ext cx="1276350" cy="3024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50" y="3320561"/>
            <a:ext cx="2015863" cy="6818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4120750"/>
            <a:ext cx="1523680" cy="6974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225" y="4921454"/>
            <a:ext cx="1551765" cy="6964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50" y="5723663"/>
            <a:ext cx="2031709" cy="6699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80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8322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149" y="998696"/>
            <a:ext cx="742454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Unprecedented Support to Farmers with Record Procurement</a:t>
            </a:r>
            <a:endParaRPr lang="en-IN" sz="40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8863" y="5249901"/>
            <a:ext cx="290795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rgbClr val="60BB46"/>
                </a:solidFill>
              </a:rPr>
              <a:t>64 lakh metric </a:t>
            </a:r>
            <a:r>
              <a:rPr lang="en-US" sz="1700" b="1" dirty="0" err="1">
                <a:solidFill>
                  <a:srgbClr val="60BB46"/>
                </a:solidFill>
              </a:rPr>
              <a:t>tonnes</a:t>
            </a:r>
            <a:r>
              <a:rPr lang="en-US" sz="1700" b="1" dirty="0">
                <a:solidFill>
                  <a:srgbClr val="60BB46"/>
                </a:solidFill>
              </a:rPr>
              <a:t> </a:t>
            </a:r>
            <a:r>
              <a:rPr lang="en-US" sz="1600" dirty="0"/>
              <a:t>of Pulses and Oilseeds were procured at MSP from farmers in 2014-18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287" y="5290241"/>
            <a:ext cx="2907957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Extent of buffer stock of Pulses </a:t>
            </a:r>
          </a:p>
          <a:p>
            <a:pPr algn="ctr"/>
            <a:r>
              <a:rPr lang="en-US" sz="1600" dirty="0"/>
              <a:t>increased from 1.5 lakh </a:t>
            </a:r>
            <a:r>
              <a:rPr lang="en-US" sz="1600" dirty="0" err="1"/>
              <a:t>tonnes</a:t>
            </a:r>
            <a:r>
              <a:rPr lang="en-US" sz="1600" dirty="0"/>
              <a:t> to </a:t>
            </a:r>
            <a:r>
              <a:rPr lang="en-US" sz="1700" b="1" dirty="0">
                <a:solidFill>
                  <a:srgbClr val="60BB46"/>
                </a:solidFill>
              </a:rPr>
              <a:t>20 lakh </a:t>
            </a:r>
            <a:r>
              <a:rPr lang="en-US" sz="1700" b="1" dirty="0" err="1">
                <a:solidFill>
                  <a:srgbClr val="60BB46"/>
                </a:solidFill>
              </a:rPr>
              <a:t>tonnes</a:t>
            </a:r>
            <a:endParaRPr lang="en-US" sz="1700" b="1" dirty="0">
              <a:solidFill>
                <a:srgbClr val="60BB4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79946" y="5290241"/>
            <a:ext cx="29079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Record procurement of </a:t>
            </a:r>
            <a:r>
              <a:rPr lang="en-US" sz="1700" b="1" dirty="0">
                <a:solidFill>
                  <a:srgbClr val="60BB46"/>
                </a:solidFill>
              </a:rPr>
              <a:t>45.43 lakh metric </a:t>
            </a:r>
            <a:r>
              <a:rPr lang="en-US" sz="1700" b="1" dirty="0" err="1">
                <a:solidFill>
                  <a:srgbClr val="60BB46"/>
                </a:solidFill>
              </a:rPr>
              <a:t>tonnes</a:t>
            </a:r>
            <a:r>
              <a:rPr lang="en-US" sz="1600" dirty="0"/>
              <a:t> of pulses under Price Support Scheme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053" y="3249840"/>
            <a:ext cx="1578465" cy="19597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282453" y="3759430"/>
            <a:ext cx="7284" cy="2002039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18613" y="3792071"/>
            <a:ext cx="13446" cy="1949823"/>
          </a:xfrm>
          <a:prstGeom prst="line">
            <a:avLst/>
          </a:prstGeom>
          <a:ln w="19050">
            <a:solidFill>
              <a:srgbClr val="6A6A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7486" y="3232281"/>
            <a:ext cx="1520065" cy="19930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7034" y="3259554"/>
            <a:ext cx="1526616" cy="19791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7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Greater Access and Availability of Fertilizers</a:t>
            </a:r>
            <a:endParaRPr lang="en-IN" sz="40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71937" y="6390215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</a:t>
            </a:r>
            <a:r>
              <a:rPr lang="en-US" sz="1100" dirty="0" err="1"/>
              <a:t>Diammonium</a:t>
            </a:r>
            <a:r>
              <a:rPr lang="en-US" sz="1100" dirty="0"/>
              <a:t> Phosphate</a:t>
            </a:r>
            <a:endParaRPr lang="en-IN" sz="11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2354" y="3546739"/>
            <a:ext cx="2597288" cy="30856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0222" y="6390215"/>
            <a:ext cx="1397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**</a:t>
            </a:r>
            <a:r>
              <a:rPr lang="en-US" sz="1100" dirty="0" err="1"/>
              <a:t>Muriate</a:t>
            </a:r>
            <a:r>
              <a:rPr lang="en-US" sz="1100" dirty="0"/>
              <a:t> of Potash</a:t>
            </a:r>
            <a:endParaRPr lang="en-IN" sz="11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048" y="3111242"/>
            <a:ext cx="2673178" cy="16222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832" y="3428634"/>
            <a:ext cx="2678222" cy="13143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939" y="4953501"/>
            <a:ext cx="2681861" cy="12309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832" y="4940328"/>
            <a:ext cx="2678221" cy="124371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94123" y="3901302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Led to Increased </a:t>
            </a:r>
            <a:r>
              <a:rPr lang="en-US" sz="1600" b="1" dirty="0">
                <a:solidFill>
                  <a:srgbClr val="60BB46"/>
                </a:solidFill>
              </a:rPr>
              <a:t>Nitrogen</a:t>
            </a:r>
            <a:r>
              <a:rPr lang="en-US" sz="1600" dirty="0"/>
              <a:t> Use Efficiency and increased crop yield</a:t>
            </a:r>
            <a:endParaRPr lang="en-IN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91128" y="5345034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Significant increase in </a:t>
            </a:r>
            <a:r>
              <a:rPr lang="en-US" sz="1600" b="1" dirty="0">
                <a:solidFill>
                  <a:srgbClr val="60BB46"/>
                </a:solidFill>
              </a:rPr>
              <a:t>Urea </a:t>
            </a:r>
          </a:p>
          <a:p>
            <a:pPr algn="ctr"/>
            <a:r>
              <a:rPr lang="en-US" sz="1600" b="1" dirty="0">
                <a:solidFill>
                  <a:srgbClr val="60BB46"/>
                </a:solidFill>
              </a:rPr>
              <a:t>Production</a:t>
            </a:r>
            <a:r>
              <a:rPr lang="en-US" sz="1600" dirty="0"/>
              <a:t> with New Urea Policy</a:t>
            </a:r>
            <a:endParaRPr lang="en-IN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4653251" y="3901301"/>
            <a:ext cx="260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Special Banking arrangement of </a:t>
            </a:r>
            <a:r>
              <a:rPr lang="en-US" sz="1600" b="1" dirty="0">
                <a:solidFill>
                  <a:srgbClr val="60BB46"/>
                </a:solidFill>
                <a:latin typeface="Rupee" panose="02000500000000000000" pitchFamily="2" charset="0"/>
              </a:rPr>
              <a:t>₹</a:t>
            </a:r>
            <a:r>
              <a:rPr lang="en-US" sz="1600" b="1" dirty="0">
                <a:solidFill>
                  <a:srgbClr val="60BB46"/>
                </a:solidFill>
              </a:rPr>
              <a:t>10,000 </a:t>
            </a:r>
            <a:r>
              <a:rPr lang="en-US" sz="1600" b="1" dirty="0" err="1">
                <a:solidFill>
                  <a:srgbClr val="60BB46"/>
                </a:solidFill>
              </a:rPr>
              <a:t>cr</a:t>
            </a:r>
            <a:r>
              <a:rPr lang="en-US" sz="1600" b="1" dirty="0">
                <a:solidFill>
                  <a:srgbClr val="60BB46"/>
                </a:solidFill>
              </a:rPr>
              <a:t>  </a:t>
            </a:r>
            <a:r>
              <a:rPr lang="en-US" sz="1600" dirty="0"/>
              <a:t>to clear fertilizer subsidy dues </a:t>
            </a:r>
            <a:endParaRPr lang="en-IN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4669106" y="5354546"/>
            <a:ext cx="2545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reduction in the </a:t>
            </a:r>
            <a:r>
              <a:rPr lang="en-US" sz="1600" b="1" dirty="0">
                <a:solidFill>
                  <a:srgbClr val="60BB46"/>
                </a:solidFill>
              </a:rPr>
              <a:t>MRP of DAP*, MOP**</a:t>
            </a:r>
            <a:r>
              <a:rPr lang="en-US" sz="1600" dirty="0"/>
              <a:t> and Complex fertilizers</a:t>
            </a:r>
            <a:endParaRPr lang="en-IN" sz="16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905" y="2408441"/>
            <a:ext cx="674284" cy="74757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74739" y="2571242"/>
            <a:ext cx="5313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0BB46"/>
                </a:solidFill>
              </a:rPr>
              <a:t>100 % Neem Coating </a:t>
            </a:r>
            <a:r>
              <a:rPr lang="en-US" dirty="0"/>
              <a:t>resulted in improvement in soil health, reduction in pest and disease attack</a:t>
            </a:r>
            <a:endParaRPr lang="en-IN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C11DF3-C7C6-4DE0-8821-5B8EB85D09D1}"/>
              </a:ext>
            </a:extLst>
          </p:cNvPr>
          <p:cNvGrpSpPr/>
          <p:nvPr/>
        </p:nvGrpSpPr>
        <p:grpSpPr>
          <a:xfrm>
            <a:off x="1731982" y="3852970"/>
            <a:ext cx="3900683" cy="1172720"/>
            <a:chOff x="1731982" y="3852970"/>
            <a:chExt cx="3900683" cy="11727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31982" y="4118190"/>
              <a:ext cx="3900683" cy="9075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DDC5DFA-881C-4D4F-AA0C-60636A1DB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154"/>
            <a:stretch/>
          </p:blipFill>
          <p:spPr>
            <a:xfrm>
              <a:off x="3386260" y="3852970"/>
              <a:ext cx="679773" cy="477092"/>
            </a:xfrm>
            <a:prstGeom prst="rect">
              <a:avLst/>
            </a:prstGeom>
          </p:spPr>
        </p:pic>
      </p:grp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Ensuring More Crop Per Drop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43816" y="3766078"/>
            <a:ext cx="33857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Dedicated Micro Irrigation fund of</a:t>
            </a:r>
          </a:p>
          <a:p>
            <a:pPr algn="ctr"/>
            <a:r>
              <a:rPr lang="en-US" sz="2000" b="1" dirty="0" err="1">
                <a:solidFill>
                  <a:srgbClr val="008C46"/>
                </a:solidFill>
              </a:rPr>
              <a:t>Rs</a:t>
            </a:r>
            <a:r>
              <a:rPr lang="en-US" sz="2000" b="1" dirty="0">
                <a:solidFill>
                  <a:srgbClr val="008C46"/>
                </a:solidFill>
              </a:rPr>
              <a:t>. 5000 crores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43816" y="5160657"/>
            <a:ext cx="3385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Facilitating farmers for installing</a:t>
            </a:r>
          </a:p>
          <a:p>
            <a:pPr algn="ctr"/>
            <a:r>
              <a:rPr lang="en-US" sz="1400" dirty="0"/>
              <a:t>solar water pumps in field irrigation</a:t>
            </a:r>
            <a:endParaRPr lang="en-IN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1431" y="4928613"/>
            <a:ext cx="813611" cy="17007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527893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9051" y="3275038"/>
            <a:ext cx="3900359" cy="12588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295" y="5139058"/>
            <a:ext cx="3908370" cy="11369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888" y="4733572"/>
            <a:ext cx="3900683" cy="13241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17699" y="3826734"/>
            <a:ext cx="3385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Dedicated Micro Irrigation fund of</a:t>
            </a:r>
          </a:p>
          <a:p>
            <a:pPr algn="ctr"/>
            <a:r>
              <a:rPr lang="en-US" sz="2000" b="1" dirty="0">
                <a:solidFill>
                  <a:srgbClr val="008C46"/>
                </a:solidFill>
              </a:rPr>
              <a:t>₹ 5000 crores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43816" y="5262627"/>
            <a:ext cx="3533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Facilitating farmers for installing</a:t>
            </a:r>
          </a:p>
          <a:p>
            <a:pPr algn="ctr"/>
            <a:r>
              <a:rPr lang="en-US" dirty="0"/>
              <a:t>solar water pumps in field irrigation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324931" y="1855618"/>
            <a:ext cx="644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>
                <a:solidFill>
                  <a:srgbClr val="60BB46"/>
                </a:solidFill>
              </a:rPr>
              <a:t>Pradhan Mantri Krishi Sinchai Yojana </a:t>
            </a:r>
            <a:endParaRPr lang="en-IN" sz="3200" b="1" dirty="0">
              <a:solidFill>
                <a:srgbClr val="60BB46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2AA673-0DE1-45B4-A45B-0DBFCD8E154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295" y="2431314"/>
            <a:ext cx="3908370" cy="12613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158C37-EF59-4B48-815A-BDCC5473CC8E}"/>
              </a:ext>
            </a:extLst>
          </p:cNvPr>
          <p:cNvSpPr txBox="1"/>
          <p:nvPr/>
        </p:nvSpPr>
        <p:spPr>
          <a:xfrm>
            <a:off x="1931633" y="2962493"/>
            <a:ext cx="3385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8C46"/>
                </a:solidFill>
              </a:rPr>
              <a:t>₹ 50,000 crores </a:t>
            </a:r>
            <a:r>
              <a:rPr lang="en-US" dirty="0"/>
              <a:t>to be invested </a:t>
            </a:r>
          </a:p>
          <a:p>
            <a:pPr algn="ctr"/>
            <a:r>
              <a:rPr lang="en-US" dirty="0"/>
              <a:t>to achieve  ‘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Khet</a:t>
            </a:r>
            <a:r>
              <a:rPr lang="en-US" dirty="0"/>
              <a:t> </a:t>
            </a:r>
            <a:r>
              <a:rPr lang="en-US" dirty="0" err="1"/>
              <a:t>Ko</a:t>
            </a:r>
            <a:r>
              <a:rPr lang="en-US" dirty="0"/>
              <a:t> </a:t>
            </a:r>
            <a:r>
              <a:rPr lang="en-US" dirty="0" err="1"/>
              <a:t>Paani</a:t>
            </a:r>
            <a:r>
              <a:rPr lang="en-US" dirty="0"/>
              <a:t>’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A55FF3-19FA-4386-992F-0CCA093FA49B}"/>
              </a:ext>
            </a:extLst>
          </p:cNvPr>
          <p:cNvSpPr/>
          <p:nvPr/>
        </p:nvSpPr>
        <p:spPr>
          <a:xfrm>
            <a:off x="1724294" y="4294843"/>
            <a:ext cx="400370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8C46"/>
                </a:solidFill>
              </a:rPr>
              <a:t>Over 32.47 lakh hectare </a:t>
            </a:r>
            <a:r>
              <a:rPr lang="en-US" dirty="0"/>
              <a:t>covered </a:t>
            </a:r>
          </a:p>
          <a:p>
            <a:pPr algn="ctr"/>
            <a:r>
              <a:rPr lang="en-US" dirty="0"/>
              <a:t>under micro irrigation since 2015-16</a:t>
            </a:r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A8F51C-7B7F-48B4-8A1E-BD5C4505EF78}"/>
              </a:ext>
            </a:extLst>
          </p:cNvPr>
          <p:cNvSpPr/>
          <p:nvPr/>
        </p:nvSpPr>
        <p:spPr>
          <a:xfrm>
            <a:off x="1935995" y="5564537"/>
            <a:ext cx="385370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8C46"/>
                </a:solidFill>
              </a:rPr>
              <a:t>99 old irrigation projects</a:t>
            </a:r>
            <a:r>
              <a:rPr lang="en-IN" sz="2000" dirty="0"/>
              <a:t> </a:t>
            </a:r>
            <a:r>
              <a:rPr lang="en-IN" dirty="0"/>
              <a:t>to be completed in few months</a:t>
            </a:r>
          </a:p>
        </p:txBody>
      </p:sp>
    </p:spTree>
    <p:extLst>
      <p:ext uri="{BB962C8B-B14F-4D97-AF65-F5344CB8AC3E}">
        <p14:creationId xmlns:p14="http://schemas.microsoft.com/office/powerpoint/2010/main" val="585736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6008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Helping Farmers get the </a:t>
            </a:r>
          </a:p>
          <a:p>
            <a:r>
              <a:rPr lang="en-US" sz="4000" b="1" dirty="0">
                <a:solidFill>
                  <a:srgbClr val="60BB46"/>
                </a:solidFill>
              </a:rPr>
              <a:t>Right Price</a:t>
            </a:r>
            <a:endParaRPr lang="en-IN" sz="4000" b="1" dirty="0">
              <a:solidFill>
                <a:srgbClr val="60BB4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395" y="2323623"/>
            <a:ext cx="6779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0BB46"/>
                </a:solidFill>
              </a:rPr>
              <a:t>Electronic National Agriculture Market e-NAM</a:t>
            </a:r>
            <a:endParaRPr lang="en-IN" sz="2400" dirty="0">
              <a:solidFill>
                <a:srgbClr val="60BB4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68624" y="4382617"/>
            <a:ext cx="3122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e- Trading platforms, </a:t>
            </a:r>
          </a:p>
          <a:p>
            <a:pPr algn="ctr"/>
            <a:r>
              <a:rPr lang="en-US" b="1" dirty="0">
                <a:solidFill>
                  <a:srgbClr val="008C46"/>
                </a:solidFill>
              </a:rPr>
              <a:t>585 regulated markets </a:t>
            </a:r>
            <a:r>
              <a:rPr lang="en-US" dirty="0"/>
              <a:t>to fetch best prices for farmers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3701654" y="5850430"/>
            <a:ext cx="4474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2.31 crore </a:t>
            </a:r>
            <a:r>
              <a:rPr lang="en-US" dirty="0" err="1"/>
              <a:t>tonnes</a:t>
            </a:r>
            <a:r>
              <a:rPr lang="en-US" dirty="0"/>
              <a:t> of farm commodities worth </a:t>
            </a:r>
            <a:r>
              <a:rPr lang="en-US" b="1" dirty="0">
                <a:solidFill>
                  <a:srgbClr val="008C46"/>
                </a:solidFill>
                <a:latin typeface="Rupee" panose="02000500000000000000" pitchFamily="2" charset="0"/>
              </a:rPr>
              <a:t>₹61</a:t>
            </a:r>
            <a:r>
              <a:rPr lang="en-US" b="1" dirty="0">
                <a:solidFill>
                  <a:srgbClr val="008C46"/>
                </a:solidFill>
              </a:rPr>
              <a:t>,098 crore </a:t>
            </a:r>
            <a:r>
              <a:rPr lang="en-US" dirty="0"/>
              <a:t>transacted on e-NAM 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7376375" y="4327914"/>
            <a:ext cx="312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than </a:t>
            </a:r>
            <a:r>
              <a:rPr lang="en-US" b="1" dirty="0">
                <a:solidFill>
                  <a:srgbClr val="008C46"/>
                </a:solidFill>
              </a:rPr>
              <a:t>1.47 crore farmers </a:t>
            </a:r>
          </a:p>
          <a:p>
            <a:pPr algn="ctr"/>
            <a:r>
              <a:rPr lang="en-US" b="1" dirty="0">
                <a:solidFill>
                  <a:srgbClr val="008C46"/>
                </a:solidFill>
              </a:rPr>
              <a:t>and sellers </a:t>
            </a:r>
            <a:r>
              <a:rPr lang="en-US" dirty="0"/>
              <a:t>are registered 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9248" y="3617369"/>
            <a:ext cx="713761" cy="6220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6254" y="3094335"/>
            <a:ext cx="1333341" cy="15135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6300" y="3500702"/>
            <a:ext cx="721840" cy="6635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4139" y="5046433"/>
            <a:ext cx="807574" cy="80757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552950" y="3950540"/>
            <a:ext cx="624891" cy="0"/>
          </a:xfrm>
          <a:prstGeom prst="line">
            <a:avLst/>
          </a:prstGeom>
          <a:ln w="19050">
            <a:solidFill>
              <a:srgbClr val="60BB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65199" y="3977434"/>
            <a:ext cx="624891" cy="0"/>
          </a:xfrm>
          <a:prstGeom prst="line">
            <a:avLst/>
          </a:prstGeom>
          <a:ln w="19050">
            <a:solidFill>
              <a:srgbClr val="60BB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88329" y="4655329"/>
            <a:ext cx="2884" cy="359257"/>
          </a:xfrm>
          <a:prstGeom prst="line">
            <a:avLst/>
          </a:prstGeom>
          <a:ln w="19050">
            <a:solidFill>
              <a:srgbClr val="60BB4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3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52366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60BB46"/>
                </a:solidFill>
              </a:rPr>
              <a:t>Unprecedented Price Support to Sugarcane Industry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38847" y="4048928"/>
            <a:ext cx="41737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60BB46"/>
                </a:solidFill>
              </a:rPr>
              <a:t>Financial assistance of </a:t>
            </a:r>
            <a:r>
              <a:rPr lang="en-IN" sz="2000" b="1" dirty="0">
                <a:solidFill>
                  <a:srgbClr val="60BB46"/>
                </a:solidFill>
                <a:latin typeface="Rupee Foradian" pitchFamily="34" charset="0"/>
              </a:rPr>
              <a:t>₹</a:t>
            </a:r>
            <a:r>
              <a:rPr lang="en-IN" sz="2000" b="1" dirty="0">
                <a:solidFill>
                  <a:srgbClr val="60BB46"/>
                </a:solidFill>
              </a:rPr>
              <a:t>13.88/quintal</a:t>
            </a:r>
          </a:p>
          <a:p>
            <a:r>
              <a:rPr lang="en-IN" dirty="0"/>
              <a:t>to sugar mills to clear cane dues of farmers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3672" y="2553810"/>
            <a:ext cx="7215377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2000" b="1" dirty="0">
                <a:solidFill>
                  <a:srgbClr val="60BB46"/>
                </a:solidFill>
              </a:rPr>
              <a:t>Raise in Procurement Price of Ethanol </a:t>
            </a:r>
            <a:r>
              <a:rPr lang="en-IN" sz="2000" dirty="0"/>
              <a:t>derived from sugarcane juice 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376" y="3008941"/>
            <a:ext cx="3147536" cy="2004435"/>
          </a:xfrm>
          <a:prstGeom prst="rect">
            <a:avLst/>
          </a:prstGeom>
          <a:solidFill>
            <a:srgbClr val="E6F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G:\Untitled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400" y="3602637"/>
            <a:ext cx="933045" cy="68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G:\Untitled-1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4574" y="3356992"/>
            <a:ext cx="1268656" cy="92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51385" y="4487509"/>
            <a:ext cx="28803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Partial sugarcane juice </a:t>
            </a:r>
            <a:endParaRPr lang="en-IN" sz="1700" b="1" dirty="0">
              <a:solidFill>
                <a:srgbClr val="008C46"/>
              </a:solidFill>
            </a:endParaRPr>
          </a:p>
        </p:txBody>
      </p:sp>
      <p:pic>
        <p:nvPicPr>
          <p:cNvPr id="1029" name="Picture 5" descr="G:\Untitled-3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8445" y="3167445"/>
            <a:ext cx="603250" cy="25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63352" y="3219073"/>
            <a:ext cx="17281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Rupee Foradian" pitchFamily="34" charset="0"/>
              </a:rPr>
              <a:t>₹</a:t>
            </a:r>
            <a:r>
              <a:rPr lang="en-US" sz="1700" dirty="0"/>
              <a:t>47.13/L</a:t>
            </a:r>
            <a:endParaRPr lang="en-IN" sz="1700" dirty="0">
              <a:solidFill>
                <a:srgbClr val="008C4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01621" y="2941295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upee Foradian" pitchFamily="34" charset="0"/>
              </a:rPr>
              <a:t>₹</a:t>
            </a:r>
            <a:r>
              <a:rPr lang="en-US" sz="2000" b="1" dirty="0"/>
              <a:t>52.43/L</a:t>
            </a:r>
            <a:endParaRPr lang="en-IN" sz="2000" b="1" dirty="0">
              <a:solidFill>
                <a:srgbClr val="008C46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083087" y="3016386"/>
            <a:ext cx="3074233" cy="1970097"/>
          </a:xfrm>
          <a:prstGeom prst="rect">
            <a:avLst/>
          </a:prstGeom>
          <a:solidFill>
            <a:srgbClr val="E6F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/>
          <p:cNvSpPr txBox="1"/>
          <p:nvPr/>
        </p:nvSpPr>
        <p:spPr>
          <a:xfrm>
            <a:off x="4155096" y="4487509"/>
            <a:ext cx="28803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100% sugarcane juice </a:t>
            </a:r>
            <a:endParaRPr lang="en-IN" sz="1700" b="1" dirty="0">
              <a:solidFill>
                <a:srgbClr val="008C46"/>
              </a:solidFill>
            </a:endParaRPr>
          </a:p>
        </p:txBody>
      </p:sp>
      <p:pic>
        <p:nvPicPr>
          <p:cNvPr id="38" name="Picture 5" descr="G:\Untitled-3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2156" y="3167445"/>
            <a:ext cx="603250" cy="25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3867063" y="3356992"/>
            <a:ext cx="17281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latin typeface="Rupee Foradian" pitchFamily="34" charset="0"/>
              </a:rPr>
              <a:t>₹</a:t>
            </a:r>
            <a:r>
              <a:rPr lang="en-US" sz="1700" dirty="0"/>
              <a:t>47.13/L</a:t>
            </a:r>
            <a:endParaRPr lang="en-IN" sz="1700" dirty="0">
              <a:solidFill>
                <a:srgbClr val="008C46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05332" y="2941295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upee Foradian" pitchFamily="34" charset="0"/>
              </a:rPr>
              <a:t>₹</a:t>
            </a:r>
            <a:r>
              <a:rPr lang="en-US" sz="2000" b="1" dirty="0"/>
              <a:t>59.13/L</a:t>
            </a:r>
            <a:endParaRPr lang="en-IN" sz="2000" b="1" dirty="0">
              <a:solidFill>
                <a:srgbClr val="008C46"/>
              </a:solidFill>
            </a:endParaRPr>
          </a:p>
        </p:txBody>
      </p:sp>
      <p:pic>
        <p:nvPicPr>
          <p:cNvPr id="43" name="Picture 6" descr="G:\Untitled-2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2588" y="3412708"/>
            <a:ext cx="1262062" cy="96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G:\Untitled-2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9816" y="3696697"/>
            <a:ext cx="888886" cy="67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4352" y="3489065"/>
            <a:ext cx="651172" cy="51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6360" y="4841452"/>
            <a:ext cx="1339832" cy="178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376" y="5584859"/>
            <a:ext cx="792088" cy="445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1526246" y="5536138"/>
            <a:ext cx="580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60BB46"/>
                </a:solidFill>
              </a:rPr>
              <a:t>Assistance to sugar mills towards transport &amp; logistics </a:t>
            </a:r>
            <a:r>
              <a:rPr lang="en-IN" sz="2000" dirty="0"/>
              <a:t>ranging from ₹1000/MT to ₹3000/MT </a:t>
            </a:r>
            <a:endParaRPr lang="en-IN" sz="20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42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Historic Rise in MSPs of All </a:t>
            </a:r>
            <a:r>
              <a:rPr lang="en-US" sz="4000" b="1" dirty="0" err="1">
                <a:solidFill>
                  <a:srgbClr val="60BB46"/>
                </a:solidFill>
              </a:rPr>
              <a:t>Kharif</a:t>
            </a:r>
            <a:r>
              <a:rPr lang="en-US" sz="4000" b="1" dirty="0">
                <a:solidFill>
                  <a:srgbClr val="60BB46"/>
                </a:solidFill>
              </a:rPr>
              <a:t> Crops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11111" y="6326264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05930" y="3995010"/>
            <a:ext cx="2679090" cy="2271659"/>
          </a:xfrm>
          <a:prstGeom prst="rect">
            <a:avLst/>
          </a:prstGeom>
          <a:solidFill>
            <a:srgbClr val="489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505622" y="4089400"/>
            <a:ext cx="2473361" cy="2073275"/>
          </a:xfrm>
          <a:prstGeom prst="rect">
            <a:avLst/>
          </a:prstGeom>
          <a:noFill/>
          <a:ln>
            <a:solidFill>
              <a:srgbClr val="E9F3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299440" y="3995010"/>
            <a:ext cx="2679090" cy="2271659"/>
          </a:xfrm>
          <a:prstGeom prst="rect">
            <a:avLst/>
          </a:prstGeom>
          <a:solidFill>
            <a:srgbClr val="489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3399132" y="4089400"/>
            <a:ext cx="2473361" cy="2073275"/>
          </a:xfrm>
          <a:prstGeom prst="rect">
            <a:avLst/>
          </a:prstGeom>
          <a:noFill/>
          <a:ln>
            <a:solidFill>
              <a:srgbClr val="E9F3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6202605" y="3995010"/>
            <a:ext cx="2679090" cy="2271659"/>
          </a:xfrm>
          <a:prstGeom prst="rect">
            <a:avLst/>
          </a:prstGeom>
          <a:solidFill>
            <a:srgbClr val="489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6302297" y="4089400"/>
            <a:ext cx="2473361" cy="2073275"/>
          </a:xfrm>
          <a:prstGeom prst="rect">
            <a:avLst/>
          </a:prstGeom>
          <a:noFill/>
          <a:ln>
            <a:solidFill>
              <a:srgbClr val="E9F3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9099307" y="3995010"/>
            <a:ext cx="2679090" cy="2271659"/>
          </a:xfrm>
          <a:prstGeom prst="rect">
            <a:avLst/>
          </a:prstGeom>
          <a:solidFill>
            <a:srgbClr val="489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9198999" y="4089400"/>
            <a:ext cx="2473361" cy="2073275"/>
          </a:xfrm>
          <a:prstGeom prst="rect">
            <a:avLst/>
          </a:prstGeom>
          <a:noFill/>
          <a:ln>
            <a:solidFill>
              <a:srgbClr val="E9F3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/>
          <p:cNvSpPr txBox="1"/>
          <p:nvPr/>
        </p:nvSpPr>
        <p:spPr>
          <a:xfrm>
            <a:off x="667265" y="4819135"/>
            <a:ext cx="2150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Hike in MSP for all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14 </a:t>
            </a:r>
            <a:r>
              <a:rPr lang="en-US" b="1" dirty="0" err="1">
                <a:solidFill>
                  <a:schemeClr val="bg1"/>
                </a:solidFill>
              </a:rPr>
              <a:t>Kharif</a:t>
            </a:r>
            <a:r>
              <a:rPr lang="en-US" b="1" dirty="0">
                <a:solidFill>
                  <a:schemeClr val="bg1"/>
                </a:solidFill>
              </a:rPr>
              <a:t> crops </a:t>
            </a:r>
            <a:r>
              <a:rPr lang="en-US" dirty="0">
                <a:solidFill>
                  <a:schemeClr val="bg1"/>
                </a:solidFill>
              </a:rPr>
              <a:t>to be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marketed in 2018-19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Season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72289" y="4819135"/>
            <a:ext cx="2150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Raise in MSP ranging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chemeClr val="bg1"/>
                </a:solidFill>
              </a:rPr>
              <a:t>200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chemeClr val="bg1"/>
                </a:solidFill>
              </a:rPr>
              <a:t>1827 </a:t>
            </a:r>
            <a:r>
              <a:rPr lang="en-US" dirty="0">
                <a:solidFill>
                  <a:schemeClr val="bg1"/>
                </a:solidFill>
              </a:rPr>
              <a:t>per quintal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63809" y="4819135"/>
            <a:ext cx="2150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Ensuring 50% to 97%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return </a:t>
            </a:r>
            <a:r>
              <a:rPr lang="en-US" dirty="0">
                <a:solidFill>
                  <a:schemeClr val="bg1"/>
                </a:solidFill>
              </a:rPr>
              <a:t>over cost of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production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371931" y="4819135"/>
            <a:ext cx="2150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boost production,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improve nutritional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security &amp; reduced import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832" y="3240488"/>
            <a:ext cx="1174457" cy="1174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1256" y="3234203"/>
            <a:ext cx="1206075" cy="1206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581" y="3276733"/>
            <a:ext cx="1185769" cy="11857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7695" y="3347004"/>
            <a:ext cx="1140724" cy="11407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49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71802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Unprecedented Hike in MSP of All Rabi Crops</a:t>
            </a:r>
            <a:endParaRPr lang="en-IN" sz="4000" b="1" dirty="0">
              <a:solidFill>
                <a:srgbClr val="60BB46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31" y="2384326"/>
            <a:ext cx="406641" cy="2266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5888" y="2317402"/>
            <a:ext cx="3311611" cy="37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of production per quintal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536988" y="2317402"/>
            <a:ext cx="2605217" cy="37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MSP (2019-20)</a:t>
            </a:r>
            <a:endParaRPr lang="en-I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40" y="2384326"/>
            <a:ext cx="429912" cy="2266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075" y="2708698"/>
            <a:ext cx="3870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*Return over cost of production (%)</a:t>
            </a:r>
            <a:endParaRPr lang="en-IN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95" y="3624410"/>
            <a:ext cx="2384637" cy="9214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551" y="5191829"/>
            <a:ext cx="2391952" cy="9287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25" y="3639132"/>
            <a:ext cx="2523619" cy="928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625" y="5191829"/>
            <a:ext cx="2552878" cy="9287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8965" y="3643701"/>
            <a:ext cx="2472415" cy="9214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8965" y="5185020"/>
            <a:ext cx="2523619" cy="9214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37811" y="327086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Wheat</a:t>
            </a:r>
            <a:endParaRPr lang="en-IN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137811" y="4847098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Barley</a:t>
            </a:r>
            <a:endParaRPr lang="en-IN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806958" y="327086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Masur</a:t>
            </a:r>
            <a:endParaRPr lang="en-IN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223975" y="4847098"/>
            <a:ext cx="2197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Rapeseed &amp; Mustard</a:t>
            </a:r>
            <a:endParaRPr lang="en-IN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417132" y="327086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Gram</a:t>
            </a:r>
            <a:endParaRPr lang="en-IN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417132" y="4847098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Safflower</a:t>
            </a:r>
            <a:endParaRPr lang="en-IN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163188" y="396894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112.5%*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5816661" y="396894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76.7%*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9435236" y="396894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75.2%*</a:t>
            </a:r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2163188" y="557791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67.4%*</a:t>
            </a:r>
            <a:endParaRPr lang="en-IN" dirty="0"/>
          </a:p>
        </p:txBody>
      </p:sp>
      <p:sp>
        <p:nvSpPr>
          <p:cNvPr id="35" name="TextBox 34"/>
          <p:cNvSpPr txBox="1"/>
          <p:nvPr/>
        </p:nvSpPr>
        <p:spPr>
          <a:xfrm>
            <a:off x="5816661" y="557791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89.9%*</a:t>
            </a:r>
            <a:endParaRPr lang="en-IN" dirty="0"/>
          </a:p>
        </p:txBody>
      </p:sp>
      <p:sp>
        <p:nvSpPr>
          <p:cNvPr id="36" name="TextBox 35"/>
          <p:cNvSpPr txBox="1"/>
          <p:nvPr/>
        </p:nvSpPr>
        <p:spPr>
          <a:xfrm>
            <a:off x="9435236" y="557791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50.1%*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2045708" y="3590353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₹1840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45708" y="514149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₹1440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22401" y="3598591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₹4475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22401" y="5149737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₹4200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98350" y="3598591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₹4620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347778" y="5149737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₹4945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5551" y="4208068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₹866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075" y="5751245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₹860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80965" y="4241020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₹2532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64489" y="577595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₹221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63098" y="4241020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₹2637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746622" y="5775959"/>
            <a:ext cx="111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₹3294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5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46A5AE"/>
                </a:solidFill>
              </a:rPr>
              <a:t>Jan </a:t>
            </a:r>
            <a:r>
              <a:rPr lang="en-US" sz="4000" b="1" dirty="0" err="1">
                <a:solidFill>
                  <a:srgbClr val="46A5AE"/>
                </a:solidFill>
              </a:rPr>
              <a:t>Dhan</a:t>
            </a:r>
            <a:r>
              <a:rPr lang="en-US" sz="4000" b="1" dirty="0">
                <a:solidFill>
                  <a:srgbClr val="46A5AE"/>
                </a:solidFill>
              </a:rPr>
              <a:t> </a:t>
            </a:r>
            <a:r>
              <a:rPr lang="en-US" sz="4000" b="1" dirty="0" err="1">
                <a:solidFill>
                  <a:srgbClr val="46A5AE"/>
                </a:solidFill>
              </a:rPr>
              <a:t>Yojana</a:t>
            </a:r>
            <a:r>
              <a:rPr lang="en-US" sz="4000" b="1" dirty="0">
                <a:solidFill>
                  <a:srgbClr val="46A5AE"/>
                </a:solidFill>
              </a:rPr>
              <a:t> Serving the Banking Needs of the Unbanked</a:t>
            </a:r>
            <a:endParaRPr lang="en-IN" sz="4000" b="1" dirty="0">
              <a:solidFill>
                <a:srgbClr val="46A5A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92982"/>
            <a:ext cx="4133849" cy="25827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52736" y="2556384"/>
            <a:ext cx="34984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rgbClr val="292874"/>
                </a:solidFill>
              </a:rPr>
              <a:t>34.03 Crore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48" y="2523433"/>
            <a:ext cx="1053115" cy="106784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10985" y="2519720"/>
            <a:ext cx="88542" cy="1071557"/>
          </a:xfrm>
          <a:prstGeom prst="rect">
            <a:avLst/>
          </a:prstGeom>
          <a:solidFill>
            <a:srgbClr val="292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595584" y="3140224"/>
            <a:ext cx="3118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Jan </a:t>
            </a:r>
            <a:r>
              <a:rPr lang="en-IN" sz="2000" dirty="0" err="1"/>
              <a:t>Dhan</a:t>
            </a:r>
            <a:r>
              <a:rPr lang="en-IN" sz="2000" dirty="0"/>
              <a:t> accounts opened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13369" y="3953765"/>
            <a:ext cx="88542" cy="1018824"/>
          </a:xfrm>
          <a:prstGeom prst="rect">
            <a:avLst/>
          </a:prstGeom>
          <a:solidFill>
            <a:srgbClr val="D67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58" y="3993508"/>
            <a:ext cx="1132708" cy="10377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59851" y="4159753"/>
            <a:ext cx="6651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According to the World Bank </a:t>
            </a:r>
            <a:r>
              <a:rPr lang="en-US" sz="2000" dirty="0" err="1"/>
              <a:t>Findex</a:t>
            </a:r>
            <a:r>
              <a:rPr lang="en-US" sz="2000" dirty="0"/>
              <a:t> Report, India accounts for </a:t>
            </a:r>
          </a:p>
          <a:p>
            <a:r>
              <a:rPr lang="en-US" sz="2000" b="1" dirty="0">
                <a:solidFill>
                  <a:srgbClr val="D67401"/>
                </a:solidFill>
              </a:rPr>
              <a:t>55% of new bank accounts opened globally between 2014-17</a:t>
            </a:r>
            <a:endParaRPr lang="en-IN" sz="2000" b="1" dirty="0">
              <a:solidFill>
                <a:srgbClr val="D6740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40" y="5501275"/>
            <a:ext cx="1145826" cy="70181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10984" y="5364257"/>
            <a:ext cx="88542" cy="1018824"/>
          </a:xfrm>
          <a:prstGeom prst="rect">
            <a:avLst/>
          </a:prstGeom>
          <a:solidFill>
            <a:srgbClr val="CB2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B2428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51543" y="5402351"/>
            <a:ext cx="77646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India Post Payments Bank launched </a:t>
            </a:r>
            <a:r>
              <a:rPr lang="en-US" sz="2000" dirty="0"/>
              <a:t>taking banking system to doorstep of poor &amp; unbanked. Over </a:t>
            </a:r>
            <a:r>
              <a:rPr lang="en-US" sz="2000" b="1" dirty="0">
                <a:solidFill>
                  <a:srgbClr val="FF0000"/>
                </a:solidFill>
              </a:rPr>
              <a:t>1.25 Lakh Access Points rolled out </a:t>
            </a:r>
            <a:r>
              <a:rPr lang="en-US" sz="2000" dirty="0"/>
              <a:t>in 4 months</a:t>
            </a:r>
          </a:p>
          <a:p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February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02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60BB46"/>
                </a:solidFill>
              </a:rPr>
              <a:t>Ensuring Remunerative Prices to Farmers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395" y="2323623"/>
            <a:ext cx="6779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60BB46"/>
                </a:solidFill>
              </a:rPr>
              <a:t>PM </a:t>
            </a:r>
            <a:r>
              <a:rPr lang="en-US" sz="2200" dirty="0" err="1">
                <a:solidFill>
                  <a:srgbClr val="60BB46"/>
                </a:solidFill>
              </a:rPr>
              <a:t>Annadata</a:t>
            </a:r>
            <a:r>
              <a:rPr lang="en-US" sz="2200" dirty="0">
                <a:solidFill>
                  <a:srgbClr val="60BB46"/>
                </a:solidFill>
              </a:rPr>
              <a:t> </a:t>
            </a:r>
            <a:r>
              <a:rPr lang="en-US" sz="2200" dirty="0" err="1">
                <a:solidFill>
                  <a:srgbClr val="60BB46"/>
                </a:solidFill>
              </a:rPr>
              <a:t>Aay</a:t>
            </a:r>
            <a:r>
              <a:rPr lang="en-US" sz="2200" dirty="0">
                <a:solidFill>
                  <a:srgbClr val="60BB46"/>
                </a:solidFill>
              </a:rPr>
              <a:t> </a:t>
            </a:r>
            <a:r>
              <a:rPr lang="en-US" sz="2200" dirty="0" err="1">
                <a:solidFill>
                  <a:srgbClr val="60BB46"/>
                </a:solidFill>
              </a:rPr>
              <a:t>Sanrakshan</a:t>
            </a:r>
            <a:r>
              <a:rPr lang="en-US" sz="2200" dirty="0">
                <a:solidFill>
                  <a:srgbClr val="60BB46"/>
                </a:solidFill>
              </a:rPr>
              <a:t> </a:t>
            </a:r>
            <a:r>
              <a:rPr lang="en-US" sz="2200" dirty="0" err="1">
                <a:solidFill>
                  <a:srgbClr val="60BB46"/>
                </a:solidFill>
              </a:rPr>
              <a:t>Abhiyan</a:t>
            </a:r>
            <a:r>
              <a:rPr lang="en-US" sz="2200" dirty="0">
                <a:solidFill>
                  <a:srgbClr val="60BB46"/>
                </a:solidFill>
              </a:rPr>
              <a:t> launched </a:t>
            </a:r>
            <a:endParaRPr lang="en-IN" sz="2200" dirty="0">
              <a:solidFill>
                <a:srgbClr val="60BB4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434" y="4439920"/>
            <a:ext cx="22376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Physical procurement of pulses, oilseeds &amp; Copra by Nodal Agencies. </a:t>
            </a:r>
          </a:p>
          <a:p>
            <a:pPr algn="ctr"/>
            <a:r>
              <a:rPr lang="en-US" sz="1600" dirty="0"/>
              <a:t>Govt. to bear procurement expenditure &amp; losses</a:t>
            </a:r>
            <a:endParaRPr lang="en-IN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308781" y="4493707"/>
            <a:ext cx="24919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To cover all oilseeds for </a:t>
            </a:r>
          </a:p>
          <a:p>
            <a:pPr algn="ctr"/>
            <a:r>
              <a:rPr lang="en-US" sz="1600" dirty="0"/>
              <a:t>which MSP is notified.</a:t>
            </a:r>
          </a:p>
          <a:p>
            <a:pPr algn="ctr"/>
            <a:r>
              <a:rPr lang="en-US" sz="1600" dirty="0"/>
              <a:t>Farmers to get direct payment to the  difference between MSP &amp; selling price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90225" y="4493706"/>
            <a:ext cx="24024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Private sector participation in procurement operation to be piloted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34" y="2920307"/>
            <a:ext cx="569478" cy="57663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97217" y="3556746"/>
            <a:ext cx="2270809" cy="786653"/>
          </a:xfrm>
          <a:prstGeom prst="rect">
            <a:avLst/>
          </a:prstGeom>
          <a:solidFill>
            <a:srgbClr val="007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3308780" y="3571874"/>
            <a:ext cx="2364371" cy="771525"/>
          </a:xfrm>
          <a:prstGeom prst="rect">
            <a:avLst/>
          </a:prstGeom>
          <a:solidFill>
            <a:srgbClr val="007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6190225" y="3600449"/>
            <a:ext cx="2323836" cy="763499"/>
          </a:xfrm>
          <a:prstGeom prst="rect">
            <a:avLst/>
          </a:prstGeom>
          <a:solidFill>
            <a:srgbClr val="007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250" y="2978504"/>
            <a:ext cx="800100" cy="5617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714" y="2900001"/>
            <a:ext cx="513785" cy="67187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962275" y="3458840"/>
            <a:ext cx="0" cy="2637160"/>
          </a:xfrm>
          <a:prstGeom prst="line">
            <a:avLst/>
          </a:prstGeom>
          <a:ln w="19050">
            <a:solidFill>
              <a:srgbClr val="007A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95975" y="3458840"/>
            <a:ext cx="0" cy="2637160"/>
          </a:xfrm>
          <a:prstGeom prst="line">
            <a:avLst/>
          </a:prstGeom>
          <a:ln w="19050">
            <a:solidFill>
              <a:srgbClr val="007A2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2760" y="3680333"/>
            <a:ext cx="229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Price Support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Scheme (PSS)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73452" y="3650054"/>
            <a:ext cx="2359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Price Deficiency Payment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Scheme (PDPS)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52214" y="3566699"/>
            <a:ext cx="228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Pilot of Private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Procurement &amp; </a:t>
            </a:r>
            <a:r>
              <a:rPr lang="en-US" sz="1600" dirty="0" err="1">
                <a:solidFill>
                  <a:schemeClr val="bg1"/>
                </a:solidFill>
              </a:rPr>
              <a:t>Stockist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Scheme (PPPS)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23611" y="3297280"/>
            <a:ext cx="2898581" cy="2914775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8723611" y="5438775"/>
            <a:ext cx="2968533" cy="61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053" y="4029852"/>
            <a:ext cx="2545110" cy="179369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086337" y="3647954"/>
            <a:ext cx="2313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Government guarantee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increased  to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13340" y="5506735"/>
            <a:ext cx="266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60BB46"/>
                </a:solidFill>
                <a:latin typeface="Rupee" panose="02000500000000000000" pitchFamily="2" charset="0"/>
              </a:rPr>
              <a:t>₹</a:t>
            </a:r>
            <a:r>
              <a:rPr lang="en-IN" sz="2400" b="1" dirty="0">
                <a:solidFill>
                  <a:srgbClr val="60BB46"/>
                </a:solidFill>
              </a:rPr>
              <a:t>45,550 crore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46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85710" y="908916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453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 dirty="0">
                <a:solidFill>
                  <a:srgbClr val="60BB46"/>
                </a:solidFill>
              </a:rPr>
              <a:t>Agricultural Growth Gathers New Momentum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47083" y="6324473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57680" y="2850290"/>
            <a:ext cx="25207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Agricultural Growth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1506" y="4102086"/>
            <a:ext cx="533709" cy="329513"/>
          </a:xfrm>
          <a:prstGeom prst="rect">
            <a:avLst/>
          </a:prstGeom>
          <a:solidFill>
            <a:srgbClr val="007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1390337" y="5849297"/>
            <a:ext cx="47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H1</a:t>
            </a:r>
            <a:endParaRPr lang="en-IN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243904" y="4086549"/>
            <a:ext cx="74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2.8%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76815" y="3957761"/>
            <a:ext cx="754895" cy="329513"/>
          </a:xfrm>
          <a:prstGeom prst="rect">
            <a:avLst/>
          </a:prstGeom>
          <a:solidFill>
            <a:srgbClr val="007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3150885" y="3927358"/>
            <a:ext cx="65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3.8%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0862" y="5886968"/>
            <a:ext cx="47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H2</a:t>
            </a:r>
            <a:endParaRPr lang="en-IN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5695934" y="5987213"/>
            <a:ext cx="476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H1</a:t>
            </a:r>
            <a:endParaRPr lang="en-IN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2096551" y="6066044"/>
            <a:ext cx="87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2017-18</a:t>
            </a:r>
            <a:endParaRPr lang="en-IN" sz="16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267377" y="6267179"/>
            <a:ext cx="7478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06639" y="6229820"/>
            <a:ext cx="870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2018-19</a:t>
            </a:r>
            <a:endParaRPr lang="en-IN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5416023" y="3065652"/>
            <a:ext cx="1150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60BB46"/>
                </a:solidFill>
              </a:rPr>
              <a:t>4.55%</a:t>
            </a:r>
            <a:endParaRPr lang="en-IN" sz="2800" b="1" dirty="0">
              <a:solidFill>
                <a:srgbClr val="60BB46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623" y="4498499"/>
            <a:ext cx="547816" cy="136498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679" y="4388466"/>
            <a:ext cx="600591" cy="149647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842261" y="3594180"/>
            <a:ext cx="3033418" cy="2586122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3706" y="3662091"/>
            <a:ext cx="1760626" cy="25182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451" y="2548351"/>
            <a:ext cx="806613" cy="814237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361506" y="3343403"/>
            <a:ext cx="3326336" cy="0"/>
          </a:xfrm>
          <a:prstGeom prst="line">
            <a:avLst/>
          </a:prstGeom>
          <a:ln w="28575">
            <a:solidFill>
              <a:srgbClr val="743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73658" y="6253732"/>
            <a:ext cx="7478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385" y="3612796"/>
            <a:ext cx="594361" cy="23683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58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99157" y="908916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453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6463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3600" b="1" dirty="0">
                <a:solidFill>
                  <a:srgbClr val="60BB46"/>
                </a:solidFill>
              </a:rPr>
              <a:t>Agriculture Export Policy 2018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10" y="4654235"/>
            <a:ext cx="11772900" cy="198377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460689" y="5664651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916" y="1845641"/>
            <a:ext cx="4416896" cy="7886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63995" y="1921789"/>
            <a:ext cx="4027784" cy="636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Double agricultural exports from present $ 30+ billion to over $60 billion by 2022</a:t>
            </a:r>
          </a:p>
        </p:txBody>
      </p:sp>
      <p:sp>
        <p:nvSpPr>
          <p:cNvPr id="20" name="Oval 19"/>
          <p:cNvSpPr/>
          <p:nvPr/>
        </p:nvSpPr>
        <p:spPr>
          <a:xfrm>
            <a:off x="411892" y="1746419"/>
            <a:ext cx="998027" cy="998027"/>
          </a:xfrm>
          <a:prstGeom prst="ellipse">
            <a:avLst/>
          </a:prstGeom>
          <a:solidFill>
            <a:srgbClr val="D4A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940" y="1997854"/>
            <a:ext cx="799312" cy="5492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636" y="2781489"/>
            <a:ext cx="4104553" cy="78866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019187" y="2857636"/>
            <a:ext cx="3274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Farmers to get benefit of export opportunities in overseas market</a:t>
            </a:r>
          </a:p>
        </p:txBody>
      </p:sp>
      <p:sp>
        <p:nvSpPr>
          <p:cNvPr id="43" name="Oval 42"/>
          <p:cNvSpPr/>
          <p:nvPr/>
        </p:nvSpPr>
        <p:spPr>
          <a:xfrm>
            <a:off x="1632613" y="2682267"/>
            <a:ext cx="998027" cy="998027"/>
          </a:xfrm>
          <a:prstGeom prst="ellipse">
            <a:avLst/>
          </a:prstGeom>
          <a:solidFill>
            <a:srgbClr val="D4A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0960" y="2831140"/>
            <a:ext cx="749664" cy="64664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1148" y="3710596"/>
            <a:ext cx="4575996" cy="78866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46016" y="3786743"/>
            <a:ext cx="4173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Promote ethnic, organic &amp; traditional and non-traditional </a:t>
            </a:r>
            <a:r>
              <a:rPr lang="en-IN" dirty="0" err="1">
                <a:solidFill>
                  <a:schemeClr val="bg1"/>
                </a:solidFill>
              </a:rPr>
              <a:t>Agri</a:t>
            </a:r>
            <a:r>
              <a:rPr lang="en-IN" dirty="0">
                <a:solidFill>
                  <a:schemeClr val="bg1"/>
                </a:solidFill>
              </a:rPr>
              <a:t> products exports</a:t>
            </a:r>
          </a:p>
        </p:txBody>
      </p:sp>
      <p:sp>
        <p:nvSpPr>
          <p:cNvPr id="49" name="Oval 48"/>
          <p:cNvSpPr/>
          <p:nvPr/>
        </p:nvSpPr>
        <p:spPr>
          <a:xfrm>
            <a:off x="3640124" y="3611374"/>
            <a:ext cx="998027" cy="998027"/>
          </a:xfrm>
          <a:prstGeom prst="ellipse">
            <a:avLst/>
          </a:prstGeom>
          <a:solidFill>
            <a:srgbClr val="D4A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323" y="4645863"/>
            <a:ext cx="4905509" cy="78866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798189" y="4722011"/>
            <a:ext cx="447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Establish Monitoring Framework to oversee implementation of Agricultural Exports Policy</a:t>
            </a:r>
          </a:p>
        </p:txBody>
      </p:sp>
      <p:sp>
        <p:nvSpPr>
          <p:cNvPr id="53" name="Oval 52"/>
          <p:cNvSpPr/>
          <p:nvPr/>
        </p:nvSpPr>
        <p:spPr>
          <a:xfrm>
            <a:off x="5492299" y="4546641"/>
            <a:ext cx="998027" cy="998027"/>
          </a:xfrm>
          <a:prstGeom prst="ellipse">
            <a:avLst/>
          </a:prstGeom>
          <a:solidFill>
            <a:srgbClr val="D4A8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0124" y="3747162"/>
            <a:ext cx="998028" cy="8779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498" y="4571280"/>
            <a:ext cx="761003" cy="8074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75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B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3155" y="95807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262295" cy="16312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3600" b="1" dirty="0">
                <a:solidFill>
                  <a:srgbClr val="60BB46"/>
                </a:solidFill>
              </a:rPr>
              <a:t>Historic Farmers Income </a:t>
            </a:r>
          </a:p>
          <a:p>
            <a:r>
              <a:rPr lang="en-IN" sz="3600" b="1" dirty="0">
                <a:solidFill>
                  <a:srgbClr val="60BB46"/>
                </a:solidFill>
              </a:rPr>
              <a:t>Support Scheme</a:t>
            </a:r>
          </a:p>
          <a:p>
            <a:r>
              <a:rPr lang="en-IN" sz="2800" b="1" dirty="0">
                <a:solidFill>
                  <a:srgbClr val="60BB46"/>
                </a:solidFill>
              </a:rPr>
              <a:t>Budget 2019-20 Proposal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72584" y="6349733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60BB46"/>
                </a:solidFill>
              </a:rPr>
              <a:t>As on 1</a:t>
            </a:r>
            <a:r>
              <a:rPr lang="en-US" sz="1000" b="1" baseline="30000" dirty="0">
                <a:solidFill>
                  <a:srgbClr val="60BB46"/>
                </a:solidFill>
              </a:rPr>
              <a:t>st</a:t>
            </a:r>
            <a:r>
              <a:rPr lang="en-US" sz="1000" b="1" dirty="0">
                <a:solidFill>
                  <a:srgbClr val="60BB46"/>
                </a:solidFill>
              </a:rPr>
              <a:t> February, 2019</a:t>
            </a:r>
            <a:endParaRPr lang="en-IN" sz="1000" b="1" dirty="0">
              <a:solidFill>
                <a:srgbClr val="60BB46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24931" y="169459"/>
            <a:ext cx="498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PUTTING FARMERS FIRST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958499" y="3359284"/>
            <a:ext cx="3952249" cy="1279229"/>
          </a:xfrm>
          <a:prstGeom prst="roundRect">
            <a:avLst/>
          </a:prstGeom>
          <a:solidFill>
            <a:srgbClr val="60BB45"/>
          </a:solidFill>
          <a:ln>
            <a:solidFill>
              <a:srgbClr val="60B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ounded Rectangle 16"/>
          <p:cNvSpPr/>
          <p:nvPr/>
        </p:nvSpPr>
        <p:spPr>
          <a:xfrm>
            <a:off x="1958499" y="4941237"/>
            <a:ext cx="3952249" cy="1407152"/>
          </a:xfrm>
          <a:prstGeom prst="roundRect">
            <a:avLst/>
          </a:prstGeom>
          <a:solidFill>
            <a:srgbClr val="489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ounded Rectangle 18"/>
          <p:cNvSpPr/>
          <p:nvPr/>
        </p:nvSpPr>
        <p:spPr>
          <a:xfrm>
            <a:off x="7486377" y="3421728"/>
            <a:ext cx="3984591" cy="1279229"/>
          </a:xfrm>
          <a:prstGeom prst="roundRect">
            <a:avLst/>
          </a:prstGeom>
          <a:solidFill>
            <a:srgbClr val="489A31"/>
          </a:solidFill>
          <a:ln>
            <a:solidFill>
              <a:srgbClr val="489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7486377" y="4941237"/>
            <a:ext cx="3984591" cy="1407152"/>
          </a:xfrm>
          <a:prstGeom prst="roundRect">
            <a:avLst/>
          </a:prstGeom>
          <a:solidFill>
            <a:srgbClr val="60B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6517219" y="4976168"/>
            <a:ext cx="1314450" cy="13144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60B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1011698" y="4976168"/>
            <a:ext cx="1314450" cy="13144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489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6517219" y="3358060"/>
            <a:ext cx="1314450" cy="13144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489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2453633" y="3423921"/>
            <a:ext cx="3281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sz="2000" dirty="0">
                <a:solidFill>
                  <a:srgbClr val="FFFFFF"/>
                </a:solidFill>
              </a:rPr>
              <a:t>12 </a:t>
            </a:r>
            <a:r>
              <a:rPr lang="en-US" sz="2000" dirty="0" err="1">
                <a:solidFill>
                  <a:srgbClr val="FFFFFF"/>
                </a:solidFill>
              </a:rPr>
              <a:t>crore</a:t>
            </a:r>
            <a:r>
              <a:rPr lang="en-US" sz="2000" dirty="0">
                <a:solidFill>
                  <a:srgbClr val="FFFFFF"/>
                </a:solidFill>
              </a:rPr>
              <a:t> marginal farmers to be provided with </a:t>
            </a:r>
            <a:r>
              <a:rPr lang="en-US" sz="2000" b="1" dirty="0">
                <a:solidFill>
                  <a:srgbClr val="FFFFFF"/>
                </a:solidFill>
              </a:rPr>
              <a:t>yearly income of ₹6000</a:t>
            </a:r>
          </a:p>
        </p:txBody>
      </p:sp>
      <p:sp>
        <p:nvSpPr>
          <p:cNvPr id="16" name="Oval 15"/>
          <p:cNvSpPr/>
          <p:nvPr/>
        </p:nvSpPr>
        <p:spPr>
          <a:xfrm>
            <a:off x="1011698" y="3341673"/>
            <a:ext cx="1314450" cy="1314450"/>
          </a:xfrm>
          <a:prstGeom prst="ellipse">
            <a:avLst/>
          </a:prstGeom>
          <a:solidFill>
            <a:schemeClr val="bg1"/>
          </a:solidFill>
          <a:ln w="28575">
            <a:solidFill>
              <a:srgbClr val="60B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 descr="433059-20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194" y="3619197"/>
            <a:ext cx="819354" cy="7594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42162" y="5108514"/>
            <a:ext cx="3281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sz="2000" dirty="0">
                <a:solidFill>
                  <a:srgbClr val="FFFFFF"/>
                </a:solidFill>
              </a:rPr>
              <a:t>Outlay for </a:t>
            </a:r>
            <a:r>
              <a:rPr lang="en-US" sz="2000" dirty="0" err="1">
                <a:solidFill>
                  <a:srgbClr val="FFFFFF"/>
                </a:solidFill>
              </a:rPr>
              <a:t>Rashtriya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Gokul</a:t>
            </a:r>
            <a:r>
              <a:rPr lang="en-US" sz="2000" dirty="0">
                <a:solidFill>
                  <a:srgbClr val="FFFFFF"/>
                </a:solidFill>
              </a:rPr>
              <a:t> mission </a:t>
            </a:r>
            <a:r>
              <a:rPr lang="en-US" sz="2000" b="1" dirty="0">
                <a:solidFill>
                  <a:srgbClr val="FFFFFF"/>
                </a:solidFill>
              </a:rPr>
              <a:t>increased to </a:t>
            </a:r>
          </a:p>
          <a:p>
            <a:pPr lvl="0" fontAlgn="base"/>
            <a:r>
              <a:rPr lang="en-US" sz="2000" b="1" dirty="0">
                <a:solidFill>
                  <a:srgbClr val="FFFFFF"/>
                </a:solidFill>
              </a:rPr>
              <a:t>₹ 750 </a:t>
            </a:r>
            <a:r>
              <a:rPr lang="en-US" sz="2000" b="1" dirty="0" err="1">
                <a:solidFill>
                  <a:srgbClr val="FFFFFF"/>
                </a:solidFill>
              </a:rPr>
              <a:t>crore</a:t>
            </a:r>
            <a:endParaRPr lang="en-US" sz="2000" b="1" dirty="0">
              <a:solidFill>
                <a:srgbClr val="FFFFFF"/>
              </a:solidFill>
            </a:endParaRPr>
          </a:p>
        </p:txBody>
      </p:sp>
      <p:pic>
        <p:nvPicPr>
          <p:cNvPr id="12" name="Picture 11" descr="Untitled-4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838" y="5271730"/>
            <a:ext cx="819356" cy="71447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96903" y="3386340"/>
            <a:ext cx="3408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sz="2000" b="1" dirty="0">
                <a:solidFill>
                  <a:srgbClr val="FFFFFF"/>
                </a:solidFill>
              </a:rPr>
              <a:t>2%</a:t>
            </a:r>
            <a:r>
              <a:rPr lang="en-US" sz="2000" dirty="0">
                <a:solidFill>
                  <a:srgbClr val="FFFFFF"/>
                </a:solidFill>
              </a:rPr>
              <a:t> interest subvention for Animal husbandry &amp; Fisheries activities; additional </a:t>
            </a:r>
            <a:r>
              <a:rPr lang="en-US" sz="2000" b="1" dirty="0">
                <a:solidFill>
                  <a:srgbClr val="FFFFFF"/>
                </a:solidFill>
              </a:rPr>
              <a:t>3% </a:t>
            </a:r>
            <a:r>
              <a:rPr lang="en-US" sz="2000" dirty="0">
                <a:solidFill>
                  <a:srgbClr val="FFFFFF"/>
                </a:solidFill>
              </a:rPr>
              <a:t>in case of timely repayment</a:t>
            </a:r>
          </a:p>
        </p:txBody>
      </p:sp>
      <p:pic>
        <p:nvPicPr>
          <p:cNvPr id="14" name="Picture 13" descr="Untitled-4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291" y="3580581"/>
            <a:ext cx="819354" cy="8193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054743" y="5108514"/>
            <a:ext cx="3281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sz="2000" dirty="0">
                <a:solidFill>
                  <a:srgbClr val="FFFFFF"/>
                </a:solidFill>
              </a:rPr>
              <a:t>Interest subvention of </a:t>
            </a:r>
            <a:r>
              <a:rPr lang="en-US" sz="2000" b="1" dirty="0">
                <a:solidFill>
                  <a:srgbClr val="FFFFFF"/>
                </a:solidFill>
              </a:rPr>
              <a:t>2%</a:t>
            </a:r>
            <a:r>
              <a:rPr lang="en-US" sz="2000" dirty="0">
                <a:solidFill>
                  <a:srgbClr val="FFFFFF"/>
                </a:solidFill>
              </a:rPr>
              <a:t> during disaster to be provided</a:t>
            </a:r>
          </a:p>
        </p:txBody>
      </p:sp>
      <p:pic>
        <p:nvPicPr>
          <p:cNvPr id="23" name="Picture 22" descr="30427-200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259" y="5260258"/>
            <a:ext cx="802968" cy="802968"/>
          </a:xfrm>
          <a:prstGeom prst="rect">
            <a:avLst/>
          </a:prstGeom>
        </p:spPr>
      </p:pic>
      <p:sp>
        <p:nvSpPr>
          <p:cNvPr id="37" name="Right Triangle 36"/>
          <p:cNvSpPr/>
          <p:nvPr/>
        </p:nvSpPr>
        <p:spPr>
          <a:xfrm rot="16200000">
            <a:off x="7538847" y="638353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2402" y="633908"/>
            <a:ext cx="4126244" cy="2582701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3588774" y="3112876"/>
            <a:ext cx="278581" cy="379883"/>
          </a:xfrm>
          <a:prstGeom prst="roundRect">
            <a:avLst/>
          </a:prstGeom>
          <a:solidFill>
            <a:srgbClr val="60BB45"/>
          </a:solidFill>
          <a:ln>
            <a:solidFill>
              <a:srgbClr val="60B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ounded Rectangle 26"/>
          <p:cNvSpPr/>
          <p:nvPr/>
        </p:nvSpPr>
        <p:spPr>
          <a:xfrm>
            <a:off x="1278195" y="2829380"/>
            <a:ext cx="4596588" cy="379883"/>
          </a:xfrm>
          <a:prstGeom prst="roundRect">
            <a:avLst/>
          </a:prstGeom>
          <a:solidFill>
            <a:srgbClr val="60BB45"/>
          </a:solidFill>
          <a:ln>
            <a:solidFill>
              <a:srgbClr val="60B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1220838" y="2810834"/>
            <a:ext cx="4808901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2000" dirty="0">
                <a:solidFill>
                  <a:srgbClr val="FFFFFF"/>
                </a:solidFill>
              </a:rPr>
              <a:t>PM Kisan Samman Nidhi Yojana (PM-KISAN)</a:t>
            </a:r>
          </a:p>
        </p:txBody>
      </p:sp>
    </p:spTree>
    <p:extLst>
      <p:ext uri="{BB962C8B-B14F-4D97-AF65-F5344CB8AC3E}">
        <p14:creationId xmlns:p14="http://schemas.microsoft.com/office/powerpoint/2010/main" val="1375621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6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233A89"/>
                </a:solidFill>
              </a:rPr>
              <a:t>Transforming Education, Furthering Empowerment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4456" y="2322649"/>
            <a:ext cx="4985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233A89"/>
                </a:solidFill>
              </a:rPr>
              <a:t>Overhauling the School Education Apparatus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4203" y="2797973"/>
            <a:ext cx="7265986" cy="367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85369" y="5524176"/>
            <a:ext cx="481919" cy="54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218" y="4867807"/>
            <a:ext cx="1011691" cy="35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8134" y="3453348"/>
            <a:ext cx="626382" cy="73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1749" y="3377734"/>
            <a:ext cx="589869" cy="555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6734" y="3028609"/>
            <a:ext cx="762680" cy="523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653" y="4470298"/>
            <a:ext cx="593498" cy="70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995" y="3041458"/>
            <a:ext cx="604384" cy="71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8" name="Picture 1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270" y="5800079"/>
            <a:ext cx="778217" cy="56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2936" y="5972221"/>
            <a:ext cx="504825" cy="573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77474" y="3879800"/>
            <a:ext cx="23751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To boost 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educational infrastructure in tribal areas, </a:t>
            </a:r>
            <a:r>
              <a:rPr lang="en-IN" b="1" dirty="0">
                <a:solidFill>
                  <a:srgbClr val="FFFF00"/>
                </a:solidFill>
              </a:rPr>
              <a:t>462 new </a:t>
            </a:r>
          </a:p>
          <a:p>
            <a:pPr algn="ctr"/>
            <a:r>
              <a:rPr lang="en-IN" b="1" dirty="0" err="1">
                <a:solidFill>
                  <a:srgbClr val="FFFF00"/>
                </a:solidFill>
              </a:rPr>
              <a:t>Eklavya</a:t>
            </a:r>
            <a:r>
              <a:rPr lang="en-IN" b="1" dirty="0">
                <a:solidFill>
                  <a:srgbClr val="FFFF00"/>
                </a:solidFill>
              </a:rPr>
              <a:t> Model Residential Schools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to be set up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10915" y="3011693"/>
            <a:ext cx="21404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For building 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innovative skills </a:t>
            </a:r>
          </a:p>
          <a:p>
            <a:pPr algn="ctr"/>
            <a:r>
              <a:rPr lang="en-IN" b="1" dirty="0">
                <a:solidFill>
                  <a:srgbClr val="FFFF00"/>
                </a:solidFill>
              </a:rPr>
              <a:t>5,441 Atal Tinkering Labs sanctioned</a:t>
            </a:r>
            <a:r>
              <a:rPr lang="en-IN" dirty="0">
                <a:solidFill>
                  <a:schemeClr val="bg1"/>
                </a:solidFill>
              </a:rPr>
              <a:t> in schools to engage over 60 lakh 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students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97714" y="4537994"/>
            <a:ext cx="2122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FF00"/>
                </a:solidFill>
              </a:rPr>
              <a:t>54,000 ramps &amp; railings built and </a:t>
            </a:r>
            <a:r>
              <a:rPr lang="en-IN" dirty="0">
                <a:solidFill>
                  <a:schemeClr val="bg1"/>
                </a:solidFill>
              </a:rPr>
              <a:t>50,000 special toilets for </a:t>
            </a:r>
            <a:r>
              <a:rPr lang="en-IN" dirty="0" err="1">
                <a:solidFill>
                  <a:schemeClr val="bg1"/>
                </a:solidFill>
              </a:rPr>
              <a:t>Divyang</a:t>
            </a:r>
            <a:r>
              <a:rPr lang="en-IN" dirty="0">
                <a:solidFill>
                  <a:schemeClr val="bg1"/>
                </a:solidFill>
              </a:rPr>
              <a:t> children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233A89"/>
                </a:solidFill>
              </a:rPr>
              <a:t>As on 1</a:t>
            </a:r>
            <a:r>
              <a:rPr lang="en-IN" sz="1200" baseline="30000" dirty="0">
                <a:solidFill>
                  <a:srgbClr val="233A89"/>
                </a:solidFill>
              </a:rPr>
              <a:t>st</a:t>
            </a:r>
            <a:r>
              <a:rPr lang="en-IN" sz="1200" dirty="0">
                <a:solidFill>
                  <a:srgbClr val="233A89"/>
                </a:solidFill>
              </a:rPr>
              <a:t> February 2019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4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233A89"/>
                </a:solidFill>
              </a:rPr>
              <a:t>Transforming Education, </a:t>
            </a:r>
          </a:p>
          <a:p>
            <a:r>
              <a:rPr lang="en-IN" sz="4000" b="1" dirty="0">
                <a:solidFill>
                  <a:srgbClr val="233A89"/>
                </a:solidFill>
              </a:rPr>
              <a:t>Furthering Empowerment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957" y="3170389"/>
            <a:ext cx="1124410" cy="3127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321425" y="5583495"/>
            <a:ext cx="7175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20 institutes  declared as  “Institute of Eminence”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21424" y="3488060"/>
            <a:ext cx="8168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Numerous universities, 7 IITs, 7 IIMs, 14 IIITs, 14 AIIMS, 4 NIDs, 1 NIT, 2 IISERs, 103 KVs &amp; 62 </a:t>
            </a:r>
            <a:r>
              <a:rPr lang="en-IN" sz="2000" dirty="0" err="1"/>
              <a:t>Navodaya</a:t>
            </a:r>
            <a:r>
              <a:rPr lang="en-IN" sz="2000" dirty="0"/>
              <a:t> </a:t>
            </a:r>
            <a:r>
              <a:rPr lang="en-IN" sz="2000" dirty="0" err="1"/>
              <a:t>Vidyalayas</a:t>
            </a:r>
            <a:r>
              <a:rPr lang="en-IN" sz="2000" dirty="0"/>
              <a:t> established and made operational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21425" y="4487816"/>
            <a:ext cx="8068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Recognizing talent with PM Research Fellowship Scholarship worth ₹70,000-₹80,000 per month for 5 years and ₹2 lakh annual grant for PhD &amp; research</a:t>
            </a:r>
          </a:p>
        </p:txBody>
      </p:sp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7107" y="3567021"/>
            <a:ext cx="699528" cy="68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7107" y="4515908"/>
            <a:ext cx="645739" cy="613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6843" y="5464747"/>
            <a:ext cx="587114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233A89"/>
                </a:solidFill>
              </a:rPr>
              <a:t>As on 1</a:t>
            </a:r>
            <a:r>
              <a:rPr lang="en-IN" sz="1200" baseline="30000" dirty="0">
                <a:solidFill>
                  <a:srgbClr val="233A89"/>
                </a:solidFill>
              </a:rPr>
              <a:t>st</a:t>
            </a:r>
            <a:r>
              <a:rPr lang="en-IN" sz="1200" dirty="0">
                <a:solidFill>
                  <a:srgbClr val="233A89"/>
                </a:solidFill>
              </a:rPr>
              <a:t> February 2019</a:t>
            </a:r>
          </a:p>
        </p:txBody>
      </p:sp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2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91428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233A89"/>
                </a:solidFill>
              </a:rPr>
              <a:t>Transforming Education, </a:t>
            </a:r>
          </a:p>
          <a:p>
            <a:r>
              <a:rPr lang="en-IN" sz="4000" b="1" dirty="0">
                <a:solidFill>
                  <a:srgbClr val="233A89"/>
                </a:solidFill>
              </a:rPr>
              <a:t>Furthering Empowerment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957" y="3170389"/>
            <a:ext cx="1124410" cy="3127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88617" y="3423813"/>
            <a:ext cx="79029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60 universities granted graded autonomy. Quality Institutes granted autonomy by passing IIM Bill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09706" y="4344148"/>
            <a:ext cx="808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National Testing Agency to conduct all professional exams as per International Standard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02064" y="5301311"/>
            <a:ext cx="7799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Vigorous attention devoted to teacher training to produce top quality teachers</a:t>
            </a:r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9447" y="3321424"/>
            <a:ext cx="657437" cy="668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4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8480" y="4315088"/>
            <a:ext cx="658404" cy="67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8480" y="5266349"/>
            <a:ext cx="658404" cy="70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233A89"/>
                </a:solidFill>
              </a:rPr>
              <a:t>As on 1</a:t>
            </a:r>
            <a:r>
              <a:rPr lang="en-IN" sz="1200" baseline="30000" dirty="0">
                <a:solidFill>
                  <a:srgbClr val="233A89"/>
                </a:solidFill>
              </a:rPr>
              <a:t>st</a:t>
            </a:r>
            <a:r>
              <a:rPr lang="en-IN" sz="1200" dirty="0">
                <a:solidFill>
                  <a:srgbClr val="233A89"/>
                </a:solidFill>
              </a:rPr>
              <a:t> February 2019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95960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91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350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233A89"/>
                </a:solidFill>
              </a:rPr>
              <a:t>Harnessing </a:t>
            </a:r>
            <a:r>
              <a:rPr lang="en-IN" sz="4000" b="1" dirty="0" err="1">
                <a:solidFill>
                  <a:srgbClr val="233A89"/>
                </a:solidFill>
              </a:rPr>
              <a:t>Yuva</a:t>
            </a:r>
            <a:r>
              <a:rPr lang="en-IN" sz="4000" b="1" dirty="0">
                <a:solidFill>
                  <a:srgbClr val="233A89"/>
                </a:solidFill>
              </a:rPr>
              <a:t> Shakti </a:t>
            </a:r>
          </a:p>
          <a:p>
            <a:r>
              <a:rPr lang="en-IN" sz="4000" b="1" dirty="0">
                <a:solidFill>
                  <a:srgbClr val="233A89"/>
                </a:solidFill>
              </a:rPr>
              <a:t>through Self-Employment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233A89"/>
                </a:solidFill>
              </a:rPr>
              <a:t>As on 1</a:t>
            </a:r>
            <a:r>
              <a:rPr lang="en-IN" sz="1200" baseline="30000" dirty="0">
                <a:solidFill>
                  <a:srgbClr val="233A89"/>
                </a:solidFill>
              </a:rPr>
              <a:t>st</a:t>
            </a:r>
            <a:r>
              <a:rPr lang="en-IN" sz="1200" dirty="0">
                <a:solidFill>
                  <a:srgbClr val="233A89"/>
                </a:solidFill>
              </a:rPr>
              <a:t> February 2019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125" y="3429002"/>
            <a:ext cx="2300418" cy="55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" y="4927356"/>
            <a:ext cx="2103438" cy="80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0637" y="3442140"/>
            <a:ext cx="595993" cy="789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7652" y="3445328"/>
            <a:ext cx="661308" cy="79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0308" y="5238587"/>
            <a:ext cx="688566" cy="68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97550" y="4406515"/>
            <a:ext cx="7367492" cy="2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63784" y="3412675"/>
            <a:ext cx="3144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Tax relief for three consecutive years out of a block of seven years for start-ups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73926" y="4594040"/>
            <a:ext cx="619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220492"/>
                </a:solidFill>
              </a:rPr>
              <a:t>Funding the unfunded through Mudra </a:t>
            </a:r>
            <a:r>
              <a:rPr lang="en-IN" sz="2400" b="1" dirty="0" err="1">
                <a:solidFill>
                  <a:srgbClr val="220492"/>
                </a:solidFill>
              </a:rPr>
              <a:t>Yojana</a:t>
            </a:r>
            <a:endParaRPr lang="en-IN" sz="2400" b="1" dirty="0">
              <a:solidFill>
                <a:srgbClr val="22049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30839" y="3391547"/>
            <a:ext cx="2922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Start-ups are allowed to issue ESOPs to promoters working as employees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72779" y="5157179"/>
            <a:ext cx="3267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15.61 crore </a:t>
            </a:r>
            <a:r>
              <a:rPr lang="en-IN" dirty="0"/>
              <a:t>loans sanctioned including </a:t>
            </a:r>
            <a:r>
              <a:rPr lang="en-IN" b="1" dirty="0"/>
              <a:t>4.26 crore first time borrowers</a:t>
            </a:r>
            <a:r>
              <a:rPr lang="en-IN" dirty="0"/>
              <a:t> since April 2015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30839" y="5114231"/>
            <a:ext cx="336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Allocation in Budget 2018 </a:t>
            </a:r>
          </a:p>
          <a:p>
            <a:r>
              <a:rPr lang="en-IN" dirty="0"/>
              <a:t>raised to ₹ 3 lakh crore, </a:t>
            </a:r>
          </a:p>
          <a:p>
            <a:r>
              <a:rPr lang="en-IN" dirty="0"/>
              <a:t>a rise of 20% over previous year</a:t>
            </a:r>
          </a:p>
        </p:txBody>
      </p:sp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44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5863" y="5217422"/>
            <a:ext cx="691163" cy="709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3784" y="3094360"/>
            <a:ext cx="387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15,649 Start-ups recognised so far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68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8913198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3600" b="1" dirty="0">
                <a:solidFill>
                  <a:srgbClr val="233A89"/>
                </a:solidFill>
              </a:rPr>
              <a:t>Augmenting the Arena of Skill </a:t>
            </a:r>
          </a:p>
          <a:p>
            <a:r>
              <a:rPr lang="en-IN" sz="3600" b="1" dirty="0">
                <a:solidFill>
                  <a:srgbClr val="233A89"/>
                </a:solidFill>
              </a:rPr>
              <a:t>Development &amp; Vocational Training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1259" y="2174563"/>
            <a:ext cx="4851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400" dirty="0">
                <a:solidFill>
                  <a:srgbClr val="233A89"/>
                </a:solidFill>
              </a:rPr>
              <a:t>Pradhan Mantri Kaushal Vikas Yojana </a:t>
            </a:r>
            <a:endParaRPr lang="en-IN" sz="2400" dirty="0">
              <a:solidFill>
                <a:srgbClr val="233A89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46221" y="589335"/>
            <a:ext cx="4130980" cy="258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233A89"/>
                </a:solidFill>
              </a:rPr>
              <a:t>As on 1</a:t>
            </a:r>
            <a:r>
              <a:rPr lang="en-IN" sz="1200" baseline="30000" dirty="0">
                <a:solidFill>
                  <a:srgbClr val="233A89"/>
                </a:solidFill>
              </a:rPr>
              <a:t>st</a:t>
            </a:r>
            <a:r>
              <a:rPr lang="en-IN" sz="1200" dirty="0">
                <a:solidFill>
                  <a:srgbClr val="233A89"/>
                </a:solidFill>
              </a:rPr>
              <a:t> February 2019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7004" y="3007509"/>
            <a:ext cx="2284639" cy="2247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3303" y="2607948"/>
            <a:ext cx="2385145" cy="2385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2625" y="3295421"/>
            <a:ext cx="2220778" cy="219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446" y="5850483"/>
            <a:ext cx="1980066" cy="60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21204" y="5225151"/>
            <a:ext cx="2465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Over 13,000 training centres opened across India training in 375 trades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02834" y="4938409"/>
            <a:ext cx="2465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On average, 1 crore youngsters trained every year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80599" y="5461907"/>
            <a:ext cx="2867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PM </a:t>
            </a:r>
            <a:r>
              <a:rPr lang="en-IN" b="1" dirty="0" err="1"/>
              <a:t>Kaushal</a:t>
            </a:r>
            <a:r>
              <a:rPr lang="en-IN" b="1" dirty="0"/>
              <a:t> </a:t>
            </a:r>
            <a:r>
              <a:rPr lang="en-IN" b="1" dirty="0" err="1"/>
              <a:t>Kendras</a:t>
            </a:r>
            <a:r>
              <a:rPr lang="en-IN" b="1" dirty="0"/>
              <a:t> </a:t>
            </a:r>
          </a:p>
          <a:p>
            <a:pPr algn="ctr"/>
            <a:r>
              <a:rPr lang="en-IN" b="1" dirty="0"/>
              <a:t>(PMKK) are being set up in every district across India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62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46A5AE"/>
                </a:solidFill>
              </a:rPr>
              <a:t>Jan Suraksha </a:t>
            </a:r>
            <a:r>
              <a:rPr lang="en-US" sz="4000" b="1" dirty="0" err="1">
                <a:solidFill>
                  <a:srgbClr val="46A5AE"/>
                </a:solidFill>
              </a:rPr>
              <a:t>Yojana</a:t>
            </a:r>
            <a:r>
              <a:rPr lang="en-US" sz="4000" b="1" dirty="0">
                <a:solidFill>
                  <a:srgbClr val="46A5AE"/>
                </a:solidFill>
              </a:rPr>
              <a:t> Gives Insurance to Poor</a:t>
            </a:r>
            <a:endParaRPr lang="en-IN" sz="4000" b="1" dirty="0">
              <a:solidFill>
                <a:srgbClr val="46A5A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February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6724" y="2561966"/>
            <a:ext cx="4713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14.64 crore </a:t>
            </a:r>
            <a:r>
              <a:rPr lang="en-US" sz="2000" dirty="0"/>
              <a:t>persons insured under </a:t>
            </a:r>
            <a:r>
              <a:rPr lang="en-US" sz="2000" b="1" dirty="0">
                <a:solidFill>
                  <a:srgbClr val="FA6600"/>
                </a:solidFill>
              </a:rPr>
              <a:t>PM Suraksha </a:t>
            </a:r>
            <a:r>
              <a:rPr lang="en-US" sz="2000" b="1" dirty="0" err="1">
                <a:solidFill>
                  <a:srgbClr val="FA6600"/>
                </a:solidFill>
              </a:rPr>
              <a:t>Bima</a:t>
            </a:r>
            <a:r>
              <a:rPr lang="en-US" sz="2000" b="1" dirty="0">
                <a:solidFill>
                  <a:srgbClr val="FA6600"/>
                </a:solidFill>
              </a:rPr>
              <a:t> Yojana </a:t>
            </a:r>
            <a:r>
              <a:rPr lang="en-US" sz="2000" dirty="0"/>
              <a:t>at </a:t>
            </a:r>
            <a:r>
              <a:rPr lang="en-US" sz="2000" dirty="0">
                <a:latin typeface="Rupee" panose="02000500000000000000" pitchFamily="2" charset="0"/>
              </a:rPr>
              <a:t>₹</a:t>
            </a:r>
            <a:r>
              <a:rPr lang="en-US" sz="2000" dirty="0"/>
              <a:t>12 per year</a:t>
            </a:r>
            <a:endParaRPr lang="en-IN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07795" y="3520440"/>
            <a:ext cx="7269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60FF"/>
                </a:solidFill>
              </a:rPr>
              <a:t>PM Jeevan Jyoti </a:t>
            </a:r>
            <a:r>
              <a:rPr lang="en-US" sz="2000" b="1" dirty="0" err="1">
                <a:solidFill>
                  <a:srgbClr val="0060FF"/>
                </a:solidFill>
              </a:rPr>
              <a:t>Bima</a:t>
            </a:r>
            <a:r>
              <a:rPr lang="en-US" sz="2000" b="1" dirty="0">
                <a:solidFill>
                  <a:srgbClr val="0060FF"/>
                </a:solidFill>
              </a:rPr>
              <a:t> Yojana </a:t>
            </a:r>
            <a:r>
              <a:rPr lang="en-US" sz="2000" dirty="0"/>
              <a:t>benefitted </a:t>
            </a:r>
            <a:r>
              <a:rPr lang="en-US" sz="2000" b="1" dirty="0"/>
              <a:t>5.67 crore </a:t>
            </a:r>
            <a:r>
              <a:rPr lang="en-US" sz="2000" dirty="0"/>
              <a:t>families at </a:t>
            </a:r>
            <a:r>
              <a:rPr lang="en-US" sz="2000" dirty="0">
                <a:latin typeface="Rupee" panose="02000500000000000000" pitchFamily="2" charset="0"/>
              </a:rPr>
              <a:t>₹</a:t>
            </a:r>
            <a:r>
              <a:rPr lang="en-US" sz="2000" dirty="0"/>
              <a:t>330 per year</a:t>
            </a:r>
            <a:endParaRPr lang="en-IN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07794" y="4330734"/>
            <a:ext cx="7564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AD2B"/>
                </a:solidFill>
              </a:rPr>
              <a:t>Atal Pension Yojana, </a:t>
            </a:r>
            <a:r>
              <a:rPr lang="en-US" sz="2000" dirty="0"/>
              <a:t>for </a:t>
            </a:r>
            <a:r>
              <a:rPr lang="en-US" sz="2000" dirty="0" err="1"/>
              <a:t>unorganised</a:t>
            </a:r>
            <a:r>
              <a:rPr lang="en-US" sz="2000" dirty="0"/>
              <a:t> sector workers, has more than </a:t>
            </a:r>
            <a:r>
              <a:rPr lang="en-US" sz="2000" b="1" dirty="0"/>
              <a:t>1.37 crore </a:t>
            </a:r>
            <a:r>
              <a:rPr lang="en-US" sz="2000" dirty="0"/>
              <a:t>subscribers</a:t>
            </a:r>
            <a:endParaRPr lang="en-IN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2726723" y="5289208"/>
            <a:ext cx="7250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Financial security of senior citizens with </a:t>
            </a:r>
            <a:r>
              <a:rPr lang="en-US" sz="2000" b="1" dirty="0">
                <a:solidFill>
                  <a:srgbClr val="01927D"/>
                </a:solidFill>
              </a:rPr>
              <a:t>PM </a:t>
            </a:r>
            <a:r>
              <a:rPr lang="en-US" sz="2000" b="1" dirty="0" err="1">
                <a:solidFill>
                  <a:srgbClr val="01927D"/>
                </a:solidFill>
              </a:rPr>
              <a:t>Vaya</a:t>
            </a:r>
            <a:r>
              <a:rPr lang="en-US" sz="2000" b="1" dirty="0">
                <a:solidFill>
                  <a:srgbClr val="01927D"/>
                </a:solidFill>
              </a:rPr>
              <a:t> </a:t>
            </a:r>
            <a:r>
              <a:rPr lang="en-US" sz="2000" b="1" dirty="0" err="1">
                <a:solidFill>
                  <a:srgbClr val="01927D"/>
                </a:solidFill>
              </a:rPr>
              <a:t>Vandana</a:t>
            </a:r>
            <a:r>
              <a:rPr lang="en-US" sz="2000" b="1" dirty="0">
                <a:solidFill>
                  <a:srgbClr val="01927D"/>
                </a:solidFill>
              </a:rPr>
              <a:t> </a:t>
            </a:r>
            <a:r>
              <a:rPr lang="en-US" sz="2000" b="1" dirty="0" err="1">
                <a:solidFill>
                  <a:srgbClr val="01927D"/>
                </a:solidFill>
              </a:rPr>
              <a:t>Yojana</a:t>
            </a:r>
            <a:r>
              <a:rPr lang="en-US" sz="2000" b="1" dirty="0">
                <a:solidFill>
                  <a:srgbClr val="01927D"/>
                </a:solidFill>
              </a:rPr>
              <a:t>, </a:t>
            </a:r>
            <a:r>
              <a:rPr lang="en-US" sz="2000" dirty="0"/>
              <a:t>gives 8% interest for 10 years. Investment limit doubled to </a:t>
            </a:r>
            <a:r>
              <a:rPr lang="en-US" sz="2000" b="1" dirty="0">
                <a:solidFill>
                  <a:srgbClr val="01927D"/>
                </a:solidFill>
                <a:latin typeface="Rupee" panose="02000500000000000000" pitchFamily="2" charset="0"/>
              </a:rPr>
              <a:t>₹</a:t>
            </a:r>
            <a:r>
              <a:rPr lang="en-US" sz="2000" b="1" dirty="0">
                <a:solidFill>
                  <a:srgbClr val="01927D"/>
                </a:solidFill>
              </a:rPr>
              <a:t>15 lakh and scheme extended till 2020</a:t>
            </a:r>
            <a:endParaRPr lang="en-IN" sz="2000" b="1" dirty="0">
              <a:solidFill>
                <a:srgbClr val="01927D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32" y="2462259"/>
            <a:ext cx="1474574" cy="10731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642" y="3406611"/>
            <a:ext cx="1409661" cy="10419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471" y="4308374"/>
            <a:ext cx="1383135" cy="10450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119" y="5237715"/>
            <a:ext cx="1399066" cy="10377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37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HARNESSING YUVA SHAKTI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249" y="998696"/>
            <a:ext cx="7743304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233A89"/>
                </a:solidFill>
              </a:rPr>
              <a:t>Furthering Sports &amp; Sportsmanship </a:t>
            </a:r>
            <a:r>
              <a:rPr lang="en-IN" sz="4000" dirty="0" err="1">
                <a:solidFill>
                  <a:srgbClr val="233A89"/>
                </a:solidFill>
              </a:rPr>
              <a:t>Khelo</a:t>
            </a:r>
            <a:r>
              <a:rPr lang="en-IN" sz="4000" dirty="0">
                <a:solidFill>
                  <a:srgbClr val="233A89"/>
                </a:solidFill>
              </a:rPr>
              <a:t> India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3849" y="3443690"/>
            <a:ext cx="3902500" cy="27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82845" y="6334348"/>
            <a:ext cx="2041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233A89"/>
                </a:solidFill>
              </a:rPr>
              <a:t>As on 1</a:t>
            </a:r>
            <a:r>
              <a:rPr lang="en-IN" sz="1200" baseline="30000" dirty="0">
                <a:solidFill>
                  <a:srgbClr val="233A89"/>
                </a:solidFill>
              </a:rPr>
              <a:t>st</a:t>
            </a:r>
            <a:r>
              <a:rPr lang="en-IN" sz="1200" dirty="0">
                <a:solidFill>
                  <a:srgbClr val="233A89"/>
                </a:solidFill>
              </a:rPr>
              <a:t> February 2019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0382" y="3108349"/>
            <a:ext cx="696261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/>
              <a:t>Financial assistance of  </a:t>
            </a:r>
            <a:r>
              <a:rPr lang="en-IN" sz="1900" dirty="0">
                <a:latin typeface="Rupee Foradian" pitchFamily="34" charset="0"/>
              </a:rPr>
              <a:t>₹</a:t>
            </a:r>
            <a:r>
              <a:rPr lang="en-IN" sz="1900" dirty="0"/>
              <a:t>5 lakh/annum for 8 years to talented players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0383" y="3665923"/>
            <a:ext cx="67530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/>
              <a:t>First </a:t>
            </a:r>
            <a:r>
              <a:rPr lang="en-IN" sz="1900" dirty="0" err="1"/>
              <a:t>Khelo</a:t>
            </a:r>
            <a:r>
              <a:rPr lang="en-IN" sz="1900" dirty="0"/>
              <a:t> India School Games launched on Jan 2018, 3507 players from 29 States and 7 UTs participated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0382" y="4565264"/>
            <a:ext cx="68301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/>
              <a:t>Revamped </a:t>
            </a:r>
            <a:r>
              <a:rPr lang="en-IN" sz="1900" dirty="0" err="1"/>
              <a:t>Khelo</a:t>
            </a:r>
            <a:r>
              <a:rPr lang="en-IN" sz="1900" dirty="0"/>
              <a:t> India program to have a financial outlay of</a:t>
            </a:r>
          </a:p>
          <a:p>
            <a:r>
              <a:rPr lang="en-IN" sz="1900" dirty="0">
                <a:latin typeface="Rupee Foradian" pitchFamily="34" charset="0"/>
              </a:rPr>
              <a:t>₹</a:t>
            </a:r>
            <a:r>
              <a:rPr lang="en-IN" sz="1900" dirty="0"/>
              <a:t>1,756 crore for 2017-18 to 2019-20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2560" y="5356881"/>
            <a:ext cx="620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220492"/>
                </a:solidFill>
              </a:rPr>
              <a:t>Sports Talent Search Portal launched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00815" y="6016771"/>
            <a:ext cx="682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transparent platform for talented youth to share their achievements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700" y="5873789"/>
            <a:ext cx="541326" cy="54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282" y="3098139"/>
            <a:ext cx="419031" cy="434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559" y="3832642"/>
            <a:ext cx="597849" cy="395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62" y="4581265"/>
            <a:ext cx="427582" cy="45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470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00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24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4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Facilitating Well-being of </a:t>
            </a:r>
          </a:p>
          <a:p>
            <a:r>
              <a:rPr lang="en-US" sz="4000" b="1" dirty="0">
                <a:solidFill>
                  <a:srgbClr val="ED1650"/>
                </a:solidFill>
              </a:rPr>
              <a:t>Expectant Mothers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3089" y="2436067"/>
            <a:ext cx="50598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ED1650"/>
                </a:solidFill>
              </a:rPr>
              <a:t>Maternity Benefit (Amendment) Act 2017</a:t>
            </a:r>
            <a:endParaRPr lang="en-IN" sz="2200" b="1" dirty="0">
              <a:solidFill>
                <a:srgbClr val="ED16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1177" y="3422129"/>
            <a:ext cx="2451271" cy="32072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48600" y="6291779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February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352" y="2979178"/>
            <a:ext cx="534147" cy="5341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694" y="3695406"/>
            <a:ext cx="526758" cy="5267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74" y="4462051"/>
            <a:ext cx="4754889" cy="9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51006" y="4625918"/>
            <a:ext cx="20609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solidFill>
                  <a:srgbClr val="ED1650"/>
                </a:solidFill>
              </a:rPr>
              <a:t>Poshan</a:t>
            </a:r>
            <a:r>
              <a:rPr lang="en-US" sz="2200" b="1" dirty="0">
                <a:solidFill>
                  <a:srgbClr val="ED1650"/>
                </a:solidFill>
              </a:rPr>
              <a:t> </a:t>
            </a:r>
            <a:r>
              <a:rPr lang="en-US" sz="2200" b="1" dirty="0" err="1">
                <a:solidFill>
                  <a:srgbClr val="ED1650"/>
                </a:solidFill>
              </a:rPr>
              <a:t>Abhiyan</a:t>
            </a:r>
            <a:endParaRPr lang="en-IN" sz="2200" b="1" dirty="0">
              <a:solidFill>
                <a:srgbClr val="ED165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8" y="5252324"/>
            <a:ext cx="579140" cy="5191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09481" y="2936103"/>
            <a:ext cx="6089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Paid maternity leave extended to 26 weeks (6 months), </a:t>
            </a:r>
            <a:r>
              <a:rPr lang="en-US" sz="2000" dirty="0"/>
              <a:t>one of the highest duration in the world so far</a:t>
            </a:r>
            <a:endParaRPr lang="en-IN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709480" y="3634049"/>
            <a:ext cx="574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49.88 Lakh </a:t>
            </a:r>
            <a:r>
              <a:rPr lang="en-US" sz="2000" dirty="0"/>
              <a:t>women paid maternity benefit worth </a:t>
            </a:r>
          </a:p>
          <a:p>
            <a:r>
              <a:rPr lang="en-US" sz="2000" b="1" dirty="0">
                <a:latin typeface="Rupee" panose="02000500000000000000" pitchFamily="2" charset="0"/>
              </a:rPr>
              <a:t>₹</a:t>
            </a:r>
            <a:r>
              <a:rPr lang="en-US" sz="2000" b="1" dirty="0"/>
              <a:t>1678.63 Crore </a:t>
            </a:r>
            <a:r>
              <a:rPr lang="en-US" sz="1400" dirty="0"/>
              <a:t>(as on 10 December 2018)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8765" y="5180097"/>
            <a:ext cx="5901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of a kind </a:t>
            </a:r>
            <a:r>
              <a:rPr lang="en-US" sz="2000" b="1" dirty="0"/>
              <a:t>initiative to tackle malnutrition </a:t>
            </a:r>
            <a:r>
              <a:rPr lang="en-US" sz="2000" dirty="0"/>
              <a:t>through multi-modal intervention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31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From Women Development to Women-led 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February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4931" y="2292846"/>
            <a:ext cx="382859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 err="1">
                <a:solidFill>
                  <a:srgbClr val="ED1650"/>
                </a:solidFill>
              </a:rPr>
              <a:t>Beti</a:t>
            </a:r>
            <a:r>
              <a:rPr lang="en-US" sz="2800" dirty="0">
                <a:solidFill>
                  <a:srgbClr val="ED1650"/>
                </a:solidFill>
              </a:rPr>
              <a:t> </a:t>
            </a:r>
            <a:r>
              <a:rPr lang="en-US" sz="2800" dirty="0" err="1">
                <a:solidFill>
                  <a:srgbClr val="ED1650"/>
                </a:solidFill>
              </a:rPr>
              <a:t>Bachao</a:t>
            </a:r>
            <a:r>
              <a:rPr lang="en-US" sz="2800" dirty="0">
                <a:solidFill>
                  <a:srgbClr val="ED1650"/>
                </a:solidFill>
              </a:rPr>
              <a:t>, </a:t>
            </a:r>
            <a:r>
              <a:rPr lang="en-US" sz="2800" dirty="0" err="1">
                <a:solidFill>
                  <a:srgbClr val="ED1650"/>
                </a:solidFill>
              </a:rPr>
              <a:t>Beti</a:t>
            </a:r>
            <a:r>
              <a:rPr lang="en-US" sz="2800" dirty="0">
                <a:solidFill>
                  <a:srgbClr val="ED1650"/>
                </a:solidFill>
              </a:rPr>
              <a:t> </a:t>
            </a:r>
            <a:r>
              <a:rPr lang="en-US" sz="2800" dirty="0" err="1">
                <a:solidFill>
                  <a:srgbClr val="ED1650"/>
                </a:solidFill>
              </a:rPr>
              <a:t>Padhao</a:t>
            </a:r>
            <a:endParaRPr lang="en-US" sz="2800" dirty="0">
              <a:solidFill>
                <a:srgbClr val="ED165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185" y="3320619"/>
            <a:ext cx="641874" cy="6775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727" y="4382228"/>
            <a:ext cx="557802" cy="6586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9418" y="3305518"/>
            <a:ext cx="937831" cy="6926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5260" y="4382228"/>
            <a:ext cx="375519" cy="7393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6521" y="3347467"/>
            <a:ext cx="435847" cy="71852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10988" y="4065990"/>
            <a:ext cx="3028244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dirty="0"/>
              <a:t>Sex ratio at birth improved </a:t>
            </a:r>
          </a:p>
          <a:p>
            <a:pPr algn="ctr"/>
            <a:r>
              <a:rPr lang="en-US" sz="2000" dirty="0"/>
              <a:t>in </a:t>
            </a:r>
            <a:r>
              <a:rPr lang="en-US" sz="2000" b="1" dirty="0"/>
              <a:t>104 identified districts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30809" y="4065990"/>
            <a:ext cx="3209101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/>
              <a:t>Rising enrollment</a:t>
            </a:r>
          </a:p>
          <a:p>
            <a:pPr algn="ctr"/>
            <a:r>
              <a:rPr lang="en-US" sz="2000" dirty="0"/>
              <a:t>of girls in secondary schools</a:t>
            </a:r>
            <a:endParaRPr lang="en-US" sz="2000" b="1" dirty="0"/>
          </a:p>
        </p:txBody>
      </p:sp>
      <p:sp>
        <p:nvSpPr>
          <p:cNvPr id="31" name="Rectangle 30"/>
          <p:cNvSpPr/>
          <p:nvPr/>
        </p:nvSpPr>
        <p:spPr>
          <a:xfrm>
            <a:off x="8181396" y="4065990"/>
            <a:ext cx="3209101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/>
              <a:t>Multiple scholarship</a:t>
            </a:r>
          </a:p>
          <a:p>
            <a:pPr algn="ctr"/>
            <a:r>
              <a:rPr lang="en-US" sz="2000" b="1" dirty="0"/>
              <a:t> </a:t>
            </a:r>
            <a:r>
              <a:rPr lang="en-US" sz="2000" dirty="0"/>
              <a:t>for education of girls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33632" y="5204524"/>
            <a:ext cx="3209101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/>
              <a:t>119 districts </a:t>
            </a:r>
            <a:r>
              <a:rPr lang="en-US" sz="2000" dirty="0"/>
              <a:t>have reported progress in first trimester registration</a:t>
            </a:r>
            <a:endParaRPr lang="en-US" sz="2000" b="1" dirty="0"/>
          </a:p>
        </p:txBody>
      </p:sp>
      <p:sp>
        <p:nvSpPr>
          <p:cNvPr id="33" name="Rectangle 32"/>
          <p:cNvSpPr/>
          <p:nvPr/>
        </p:nvSpPr>
        <p:spPr>
          <a:xfrm>
            <a:off x="6376848" y="5204524"/>
            <a:ext cx="3209101" cy="10156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b="1" dirty="0"/>
              <a:t>146 districts</a:t>
            </a:r>
          </a:p>
          <a:p>
            <a:pPr algn="ctr"/>
            <a:r>
              <a:rPr lang="en-US" sz="2000" dirty="0"/>
              <a:t>have reported improvement </a:t>
            </a:r>
          </a:p>
          <a:p>
            <a:pPr algn="ctr"/>
            <a:r>
              <a:rPr lang="en-US" sz="2000" dirty="0"/>
              <a:t>in institutional deliveries</a:t>
            </a:r>
            <a:endParaRPr lang="en-US" sz="20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5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15790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From Women Development to </a:t>
            </a:r>
          </a:p>
          <a:p>
            <a:r>
              <a:rPr lang="en-US" sz="4000" b="1" dirty="0">
                <a:solidFill>
                  <a:srgbClr val="ED1650"/>
                </a:solidFill>
              </a:rPr>
              <a:t>Women-led development</a:t>
            </a:r>
            <a:endParaRPr lang="en-IN" sz="4000" b="1" dirty="0">
              <a:solidFill>
                <a:srgbClr val="ED16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February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4931" y="2388322"/>
            <a:ext cx="5282493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2800" dirty="0">
                <a:solidFill>
                  <a:srgbClr val="ED1650"/>
                </a:solidFill>
              </a:rPr>
              <a:t>Pradhan </a:t>
            </a:r>
            <a:r>
              <a:rPr lang="en-US" sz="2800" dirty="0" err="1">
                <a:solidFill>
                  <a:srgbClr val="ED1650"/>
                </a:solidFill>
              </a:rPr>
              <a:t>Mantri</a:t>
            </a:r>
            <a:r>
              <a:rPr lang="en-US" sz="2800" dirty="0">
                <a:solidFill>
                  <a:srgbClr val="ED1650"/>
                </a:solidFill>
              </a:rPr>
              <a:t> </a:t>
            </a:r>
            <a:r>
              <a:rPr lang="en-US" sz="2800" dirty="0" err="1">
                <a:solidFill>
                  <a:srgbClr val="ED1650"/>
                </a:solidFill>
              </a:rPr>
              <a:t>Ujjwala</a:t>
            </a:r>
            <a:r>
              <a:rPr lang="en-US" sz="2800" dirty="0">
                <a:solidFill>
                  <a:srgbClr val="ED1650"/>
                </a:solidFill>
              </a:rPr>
              <a:t> </a:t>
            </a:r>
            <a:r>
              <a:rPr lang="en-US" sz="2800" dirty="0" err="1">
                <a:solidFill>
                  <a:srgbClr val="ED1650"/>
                </a:solidFill>
              </a:rPr>
              <a:t>Yojana</a:t>
            </a:r>
            <a:endParaRPr lang="en-US" sz="2800" dirty="0">
              <a:solidFill>
                <a:srgbClr val="ED16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17" y="3424587"/>
            <a:ext cx="1579994" cy="180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278" y="3560736"/>
            <a:ext cx="45719" cy="24215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754" y="3545972"/>
            <a:ext cx="740477" cy="14721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463" y="3587630"/>
            <a:ext cx="45719" cy="242153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199" y="5299864"/>
            <a:ext cx="3151595" cy="7694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6.26 Cr  women</a:t>
            </a:r>
          </a:p>
          <a:p>
            <a:pPr algn="ctr"/>
            <a:r>
              <a:rPr lang="en-US" sz="2000" dirty="0"/>
              <a:t>have got LPG connections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29817" y="5093036"/>
            <a:ext cx="4228270" cy="10772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000" dirty="0"/>
              <a:t>Target to provide LPG connections enhanced to </a:t>
            </a:r>
            <a:r>
              <a:rPr lang="en-US" sz="2400" b="1" dirty="0">
                <a:solidFill>
                  <a:srgbClr val="C00000"/>
                </a:solidFill>
              </a:rPr>
              <a:t>8 Cr Women </a:t>
            </a:r>
            <a:r>
              <a:rPr lang="en-US" sz="2000" dirty="0"/>
              <a:t>&amp; benefits extended to all left out poor families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803CB5F-3939-4D83-9FB7-2F88B55DFC8D}"/>
              </a:ext>
            </a:extLst>
          </p:cNvPr>
          <p:cNvGrpSpPr/>
          <p:nvPr/>
        </p:nvGrpSpPr>
        <p:grpSpPr>
          <a:xfrm>
            <a:off x="8615372" y="4032127"/>
            <a:ext cx="2918861" cy="1598964"/>
            <a:chOff x="1765479" y="2971259"/>
            <a:chExt cx="4721339" cy="2127056"/>
          </a:xfrm>
        </p:grpSpPr>
        <p:pic>
          <p:nvPicPr>
            <p:cNvPr id="22" name="Picture 2" descr="C:\Users\Tarun Tapaswai\Desktop\cyl1.png">
              <a:extLst>
                <a:ext uri="{FF2B5EF4-FFF2-40B4-BE49-F238E27FC236}">
                  <a16:creationId xmlns:a16="http://schemas.microsoft.com/office/drawing/2014/main" id="{EE4B9ED3-E44A-47CC-B88C-D5D854490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702" y="3202352"/>
              <a:ext cx="1204016" cy="1895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3" descr="C:\Users\Tarun Tapaswai\Desktop\cyl2.png">
              <a:extLst>
                <a:ext uri="{FF2B5EF4-FFF2-40B4-BE49-F238E27FC236}">
                  <a16:creationId xmlns:a16="http://schemas.microsoft.com/office/drawing/2014/main" id="{F8964D96-7E4A-4219-AFAB-C446AF53D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727" y="2971259"/>
              <a:ext cx="1346277" cy="2127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C5B91D6-CE45-4FD9-A6A7-FC87EECDC7B0}"/>
                </a:ext>
              </a:extLst>
            </p:cNvPr>
            <p:cNvSpPr/>
            <p:nvPr/>
          </p:nvSpPr>
          <p:spPr>
            <a:xfrm>
              <a:off x="5171066" y="3601291"/>
              <a:ext cx="1183662" cy="11105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4290211-3F4D-4707-AADB-D9526A28368C}"/>
                </a:ext>
              </a:extLst>
            </p:cNvPr>
            <p:cNvSpPr/>
            <p:nvPr/>
          </p:nvSpPr>
          <p:spPr>
            <a:xfrm>
              <a:off x="1977457" y="3772996"/>
              <a:ext cx="1038336" cy="9388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51268E-FB30-44FF-AF35-5225C50ECAB5}"/>
                </a:ext>
              </a:extLst>
            </p:cNvPr>
            <p:cNvSpPr txBox="1"/>
            <p:nvPr/>
          </p:nvSpPr>
          <p:spPr>
            <a:xfrm>
              <a:off x="1765479" y="3732021"/>
              <a:ext cx="1432379" cy="941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12</a:t>
              </a:r>
              <a:r>
                <a:rPr lang="en-US" sz="2400" dirty="0">
                  <a:solidFill>
                    <a:srgbClr val="C00000"/>
                  </a:solidFill>
                </a:rPr>
                <a:t> </a:t>
              </a:r>
              <a:r>
                <a:rPr lang="en-US" sz="1600" dirty="0">
                  <a:solidFill>
                    <a:srgbClr val="C00000"/>
                  </a:solidFill>
                </a:rPr>
                <a:t>Crore</a:t>
              </a:r>
              <a:endParaRPr lang="en-IN" sz="1600" dirty="0">
                <a:solidFill>
                  <a:srgbClr val="C00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42AAB7-6809-43EA-93AF-8933DE5D431D}"/>
                </a:ext>
              </a:extLst>
            </p:cNvPr>
            <p:cNvSpPr txBox="1"/>
            <p:nvPr/>
          </p:nvSpPr>
          <p:spPr>
            <a:xfrm>
              <a:off x="5009907" y="3678467"/>
              <a:ext cx="1476911" cy="959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sz="2400" b="1" dirty="0">
                  <a:solidFill>
                    <a:srgbClr val="36C37F"/>
                  </a:solidFill>
                </a:rPr>
                <a:t>13</a:t>
              </a:r>
              <a:r>
                <a:rPr lang="en-US" sz="2400" dirty="0">
                  <a:solidFill>
                    <a:srgbClr val="36C37F"/>
                  </a:solidFill>
                </a:rPr>
                <a:t> </a:t>
              </a:r>
              <a:r>
                <a:rPr lang="en-US" dirty="0">
                  <a:solidFill>
                    <a:srgbClr val="36C37F"/>
                  </a:solidFill>
                </a:rPr>
                <a:t>Crore</a:t>
              </a:r>
              <a:endParaRPr lang="en-IN" dirty="0">
                <a:solidFill>
                  <a:srgbClr val="36C37F"/>
                </a:solidFill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848BA77-E907-4141-9E40-23921EA7F478}"/>
              </a:ext>
            </a:extLst>
          </p:cNvPr>
          <p:cNvSpPr/>
          <p:nvPr/>
        </p:nvSpPr>
        <p:spPr>
          <a:xfrm flipV="1">
            <a:off x="8698352" y="5753331"/>
            <a:ext cx="840979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013453-F6EC-4022-B7E2-6EA6F3AA9176}"/>
              </a:ext>
            </a:extLst>
          </p:cNvPr>
          <p:cNvSpPr/>
          <p:nvPr/>
        </p:nvSpPr>
        <p:spPr>
          <a:xfrm>
            <a:off x="10661888" y="5825559"/>
            <a:ext cx="913068" cy="45719"/>
          </a:xfrm>
          <a:prstGeom prst="rect">
            <a:avLst/>
          </a:prstGeom>
          <a:solidFill>
            <a:srgbClr val="36C3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36C37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A2483B-9BF9-41AA-A69C-1D2CE9380C82}"/>
              </a:ext>
            </a:extLst>
          </p:cNvPr>
          <p:cNvSpPr txBox="1"/>
          <p:nvPr/>
        </p:nvSpPr>
        <p:spPr>
          <a:xfrm>
            <a:off x="10631630" y="5857544"/>
            <a:ext cx="109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2014-18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0C2AA5-A479-4FA1-9326-9317F71F110F}"/>
              </a:ext>
            </a:extLst>
          </p:cNvPr>
          <p:cNvSpPr txBox="1"/>
          <p:nvPr/>
        </p:nvSpPr>
        <p:spPr>
          <a:xfrm>
            <a:off x="8562238" y="5831024"/>
            <a:ext cx="115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Until 2014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A7354F-A593-4D96-B681-26244B991323}"/>
              </a:ext>
            </a:extLst>
          </p:cNvPr>
          <p:cNvSpPr txBox="1"/>
          <p:nvPr/>
        </p:nvSpPr>
        <p:spPr>
          <a:xfrm>
            <a:off x="8381233" y="3416974"/>
            <a:ext cx="308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Number of LPG Connections </a:t>
            </a:r>
          </a:p>
          <a:p>
            <a:pPr algn="ctr"/>
            <a:r>
              <a:rPr lang="en-US" b="1" dirty="0"/>
              <a:t>to Household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63164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Supplementing skills and supplying capital for </a:t>
            </a:r>
            <a:r>
              <a:rPr lang="en-US" sz="4000" b="1" dirty="0" err="1">
                <a:solidFill>
                  <a:srgbClr val="ED1650"/>
                </a:solidFill>
              </a:rPr>
              <a:t>Nari</a:t>
            </a:r>
            <a:r>
              <a:rPr lang="en-US" sz="4000" b="1" dirty="0">
                <a:solidFill>
                  <a:srgbClr val="ED1650"/>
                </a:solidFill>
              </a:rPr>
              <a:t> Shakti </a:t>
            </a:r>
            <a:endParaRPr lang="en-IN" sz="4000" b="1" dirty="0">
              <a:solidFill>
                <a:srgbClr val="ED165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February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184" y="2565158"/>
            <a:ext cx="3042157" cy="856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6892" y="2564818"/>
            <a:ext cx="3042157" cy="8567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184" y="3696904"/>
            <a:ext cx="971645" cy="5185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184" y="5067849"/>
            <a:ext cx="905993" cy="4856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587" y="3678090"/>
            <a:ext cx="813874" cy="5513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587" y="5160113"/>
            <a:ext cx="971645" cy="4331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52150" y="4252411"/>
            <a:ext cx="4448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scheme provides collateral </a:t>
            </a:r>
            <a:r>
              <a:rPr lang="en-US" sz="2000" b="1" dirty="0"/>
              <a:t>free loans to entrepreneurs</a:t>
            </a:r>
            <a:endParaRPr lang="en-IN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252150" y="5541183"/>
            <a:ext cx="4448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Over 9 crore women </a:t>
            </a:r>
            <a:r>
              <a:rPr lang="en-US" sz="2000" dirty="0"/>
              <a:t>constituting over</a:t>
            </a:r>
            <a:r>
              <a:rPr lang="en-US" sz="2000" b="1" dirty="0"/>
              <a:t> 74% </a:t>
            </a:r>
            <a:r>
              <a:rPr lang="en-US" sz="2000" dirty="0"/>
              <a:t>of the beneficiaries, benefitted jointly from Mudra &amp; Stand-Up India</a:t>
            </a:r>
            <a:endParaRPr lang="en-IN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920587" y="4252411"/>
            <a:ext cx="4958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initiative provides </a:t>
            </a:r>
            <a:r>
              <a:rPr lang="en-US" sz="2000" b="1" dirty="0"/>
              <a:t>loans of up to ₹1 </a:t>
            </a:r>
            <a:r>
              <a:rPr lang="en-US" sz="2000" dirty="0"/>
              <a:t>crore to women /SC/ST/OBC entrepreneurs</a:t>
            </a:r>
            <a:endParaRPr lang="en-IN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920587" y="5635515"/>
            <a:ext cx="4958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Government PSUs to purchase 3% of material from enterprises owned by women</a:t>
            </a:r>
            <a:endParaRPr lang="en-IN" sz="2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08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523668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Securing Women Against Violence</a:t>
            </a:r>
          </a:p>
          <a:p>
            <a:r>
              <a:rPr lang="en-US" sz="3200" dirty="0">
                <a:solidFill>
                  <a:srgbClr val="ED1650"/>
                </a:solidFill>
              </a:rPr>
              <a:t>Ordinance on Death Penalty for rapists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February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5842" y="3398098"/>
            <a:ext cx="1825066" cy="2649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088" y="2739523"/>
            <a:ext cx="1127313" cy="12713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43913" y="4130427"/>
            <a:ext cx="5331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Provision of </a:t>
            </a:r>
            <a:r>
              <a:rPr lang="en-US" sz="2200" b="1" dirty="0"/>
              <a:t>Death Penalty for rape </a:t>
            </a:r>
            <a:r>
              <a:rPr lang="en-US" sz="2200" dirty="0"/>
              <a:t>of girl child under 12 years</a:t>
            </a:r>
            <a:endParaRPr lang="en-IN" sz="2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088" y="4999602"/>
            <a:ext cx="4892004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" y="3312"/>
            <a:ext cx="6976886" cy="9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3913" y="5121275"/>
            <a:ext cx="5331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Minimum punishment for rape of a girl under </a:t>
            </a:r>
            <a:r>
              <a:rPr lang="en-US" sz="2200" b="1" dirty="0"/>
              <a:t>16 years increased from 10 years to 20 years</a:t>
            </a:r>
            <a:endParaRPr lang="en-IN" sz="2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11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8322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February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58" y="3354913"/>
            <a:ext cx="3921954" cy="511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796" y="3353477"/>
            <a:ext cx="2896592" cy="5058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398" y="4262669"/>
            <a:ext cx="509170" cy="6691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966" y="5400132"/>
            <a:ext cx="509170" cy="7071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9796" y="4243196"/>
            <a:ext cx="673927" cy="7021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7392" y="5427027"/>
            <a:ext cx="649213" cy="7080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91671" y="3401529"/>
            <a:ext cx="4588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Social Empowerment of Women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06784" y="3389701"/>
            <a:ext cx="276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</a:rPr>
              <a:t>Putting women ahead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0776" y="4256643"/>
            <a:ext cx="431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Bill that empowers Muslim Women against Triple </a:t>
            </a:r>
            <a:r>
              <a:rPr lang="en-US" sz="2000" dirty="0" err="1"/>
              <a:t>Talaq</a:t>
            </a:r>
            <a:r>
              <a:rPr lang="en-US" sz="2000" dirty="0"/>
              <a:t> passed in </a:t>
            </a:r>
            <a:r>
              <a:rPr lang="en-US" sz="2000" dirty="0" err="1"/>
              <a:t>Lok</a:t>
            </a:r>
            <a:r>
              <a:rPr lang="en-US" sz="2000" dirty="0"/>
              <a:t> Sabha</a:t>
            </a:r>
            <a:endParaRPr lang="en-IN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2022364" y="5417448"/>
            <a:ext cx="4203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Muslim Women can now perform Haj without a male guardian</a:t>
            </a:r>
            <a:endParaRPr lang="en-IN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7288095" y="4332951"/>
            <a:ext cx="3515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Preference given to Women in Pradhan </a:t>
            </a:r>
            <a:r>
              <a:rPr lang="en-US" sz="2000" dirty="0" err="1"/>
              <a:t>Mantri</a:t>
            </a:r>
            <a:r>
              <a:rPr lang="en-US" sz="2000" dirty="0"/>
              <a:t> </a:t>
            </a:r>
            <a:r>
              <a:rPr lang="en-US" sz="2000" dirty="0" err="1"/>
              <a:t>Awas</a:t>
            </a:r>
            <a:r>
              <a:rPr lang="en-US" sz="2000" dirty="0"/>
              <a:t> </a:t>
            </a:r>
            <a:r>
              <a:rPr lang="en-US" sz="2000" dirty="0" err="1"/>
              <a:t>Yojana</a:t>
            </a:r>
            <a:endParaRPr lang="en-IN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7324273" y="5468265"/>
            <a:ext cx="3135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Passport rules relaxed for single mothers</a:t>
            </a:r>
            <a:endParaRPr lang="en-IN" sz="2000" dirty="0"/>
          </a:p>
        </p:txBody>
      </p:sp>
      <p:sp>
        <p:nvSpPr>
          <p:cNvPr id="24" name="Rectangle 23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Promoting Social Empowerment</a:t>
            </a:r>
          </a:p>
          <a:p>
            <a:r>
              <a:rPr lang="en-US" sz="4000" b="1" dirty="0">
                <a:solidFill>
                  <a:srgbClr val="ED1650"/>
                </a:solidFill>
              </a:rPr>
              <a:t>for Women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84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4931" y="877673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Historic Pay Hike for </a:t>
            </a:r>
            <a:r>
              <a:rPr lang="en-US" sz="4000" b="1" dirty="0" err="1">
                <a:solidFill>
                  <a:srgbClr val="ED1650"/>
                </a:solidFill>
              </a:rPr>
              <a:t>Anganwadi</a:t>
            </a:r>
            <a:r>
              <a:rPr lang="en-US" sz="4000" b="1" dirty="0">
                <a:solidFill>
                  <a:srgbClr val="ED1650"/>
                </a:solidFill>
              </a:rPr>
              <a:t> Workers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672" y="589189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February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820" y="3218204"/>
            <a:ext cx="2498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Monthly Honorarium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26592" y="3218890"/>
            <a:ext cx="96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Existing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16726" y="3203100"/>
            <a:ext cx="891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Revised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97898" y="4503448"/>
            <a:ext cx="654908" cy="1268166"/>
          </a:xfrm>
          <a:prstGeom prst="rect">
            <a:avLst/>
          </a:prstGeom>
          <a:solidFill>
            <a:srgbClr val="D20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1352807" y="3970513"/>
            <a:ext cx="654908" cy="1814548"/>
          </a:xfrm>
          <a:prstGeom prst="rect">
            <a:avLst/>
          </a:prstGeom>
          <a:solidFill>
            <a:srgbClr val="9A0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/>
          <p:cNvSpPr/>
          <p:nvPr/>
        </p:nvSpPr>
        <p:spPr>
          <a:xfrm>
            <a:off x="2823775" y="4834868"/>
            <a:ext cx="654908" cy="950192"/>
          </a:xfrm>
          <a:prstGeom prst="rect">
            <a:avLst/>
          </a:prstGeom>
          <a:solidFill>
            <a:srgbClr val="D20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/>
          <p:cNvSpPr/>
          <p:nvPr/>
        </p:nvSpPr>
        <p:spPr>
          <a:xfrm>
            <a:off x="3478684" y="4412036"/>
            <a:ext cx="654908" cy="1359577"/>
          </a:xfrm>
          <a:prstGeom prst="rect">
            <a:avLst/>
          </a:prstGeom>
          <a:solidFill>
            <a:srgbClr val="9A0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4852857" y="5002627"/>
            <a:ext cx="654908" cy="768986"/>
          </a:xfrm>
          <a:prstGeom prst="rect">
            <a:avLst/>
          </a:prstGeom>
          <a:solidFill>
            <a:srgbClr val="D20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5507766" y="4684760"/>
            <a:ext cx="654908" cy="1100300"/>
          </a:xfrm>
          <a:prstGeom prst="rect">
            <a:avLst/>
          </a:prstGeom>
          <a:solidFill>
            <a:srgbClr val="9A0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ounded Rectangle 49"/>
          <p:cNvSpPr/>
          <p:nvPr/>
        </p:nvSpPr>
        <p:spPr>
          <a:xfrm>
            <a:off x="517129" y="5771613"/>
            <a:ext cx="1632947" cy="337131"/>
          </a:xfrm>
          <a:prstGeom prst="roundRect">
            <a:avLst/>
          </a:prstGeom>
          <a:solidFill>
            <a:srgbClr val="9C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ounded Rectangle 50"/>
          <p:cNvSpPr/>
          <p:nvPr/>
        </p:nvSpPr>
        <p:spPr>
          <a:xfrm>
            <a:off x="2318178" y="5771613"/>
            <a:ext cx="2230393" cy="337131"/>
          </a:xfrm>
          <a:prstGeom prst="roundRect">
            <a:avLst/>
          </a:prstGeom>
          <a:solidFill>
            <a:srgbClr val="9C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ounded Rectangle 51"/>
          <p:cNvSpPr/>
          <p:nvPr/>
        </p:nvSpPr>
        <p:spPr>
          <a:xfrm>
            <a:off x="4701950" y="5771613"/>
            <a:ext cx="1632947" cy="337131"/>
          </a:xfrm>
          <a:prstGeom prst="roundRect">
            <a:avLst/>
          </a:prstGeom>
          <a:solidFill>
            <a:srgbClr val="9C5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/>
          <p:cNvSpPr txBox="1"/>
          <p:nvPr/>
        </p:nvSpPr>
        <p:spPr>
          <a:xfrm>
            <a:off x="1300548" y="3970513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>
                <a:solidFill>
                  <a:schemeClr val="bg1"/>
                </a:solidFill>
              </a:rPr>
              <a:t>4500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5640" y="4482531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>
                <a:solidFill>
                  <a:schemeClr val="bg1"/>
                </a:solidFill>
              </a:rPr>
              <a:t>3000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98107" y="4412037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>
                <a:solidFill>
                  <a:schemeClr val="bg1"/>
                </a:solidFill>
              </a:rPr>
              <a:t>3500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66885" y="4829323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>
                <a:solidFill>
                  <a:schemeClr val="bg1"/>
                </a:solidFill>
              </a:rPr>
              <a:t>2200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74558" y="4684760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>
                <a:solidFill>
                  <a:schemeClr val="bg1"/>
                </a:solidFill>
              </a:rPr>
              <a:t>2250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00599" y="5011133"/>
            <a:ext cx="771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IN" sz="1600" dirty="0">
                <a:solidFill>
                  <a:schemeClr val="bg1"/>
                </a:solidFill>
              </a:rPr>
              <a:t>1500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4886" y="5805425"/>
            <a:ext cx="1486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Anganwadi</a:t>
            </a:r>
            <a:r>
              <a:rPr lang="en-IN" sz="1100" dirty="0">
                <a:solidFill>
                  <a:schemeClr val="bg1"/>
                </a:solidFill>
              </a:rPr>
              <a:t> workers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379393" y="5806334"/>
            <a:ext cx="2118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Anganwadi</a:t>
            </a:r>
            <a:r>
              <a:rPr lang="en-IN" sz="1100" dirty="0">
                <a:solidFill>
                  <a:schemeClr val="bg1"/>
                </a:solidFill>
              </a:rPr>
              <a:t> worker at Mini- AWC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80521" y="5805425"/>
            <a:ext cx="1486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err="1">
                <a:solidFill>
                  <a:schemeClr val="bg1"/>
                </a:solidFill>
              </a:rPr>
              <a:t>Anganwadi</a:t>
            </a:r>
            <a:r>
              <a:rPr lang="en-IN" sz="1100" dirty="0">
                <a:solidFill>
                  <a:schemeClr val="bg1"/>
                </a:solidFill>
              </a:rPr>
              <a:t> helpers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358206" y="3218204"/>
            <a:ext cx="328226" cy="328226"/>
          </a:xfrm>
          <a:prstGeom prst="rect">
            <a:avLst/>
          </a:prstGeom>
          <a:solidFill>
            <a:srgbClr val="D20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4742240" y="3218204"/>
            <a:ext cx="328226" cy="328226"/>
          </a:xfrm>
          <a:prstGeom prst="rect">
            <a:avLst/>
          </a:prstGeom>
          <a:solidFill>
            <a:srgbClr val="9A0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6790537" y="5014124"/>
            <a:ext cx="4942398" cy="956762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TextBox 63"/>
          <p:cNvSpPr txBox="1"/>
          <p:nvPr/>
        </p:nvSpPr>
        <p:spPr>
          <a:xfrm>
            <a:off x="7607400" y="5056557"/>
            <a:ext cx="360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30609" y="5064753"/>
            <a:ext cx="4322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Monthly performance linked incentive of </a:t>
            </a:r>
            <a:r>
              <a:rPr lang="en-US" sz="2000" b="1" dirty="0">
                <a:solidFill>
                  <a:schemeClr val="bg1"/>
                </a:solidFill>
              </a:rPr>
              <a:t>₹250 to Anganwadi helpers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792" y="4139790"/>
            <a:ext cx="583567" cy="643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5092" y="5104510"/>
            <a:ext cx="693382" cy="74067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C997EDF5-C6B3-4665-92AC-2742AE524994}"/>
              </a:ext>
            </a:extLst>
          </p:cNvPr>
          <p:cNvSpPr/>
          <p:nvPr/>
        </p:nvSpPr>
        <p:spPr>
          <a:xfrm>
            <a:off x="6745357" y="3684307"/>
            <a:ext cx="4987577" cy="956762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5158D1B-CF02-4705-B141-6F085914458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102" y="3751034"/>
            <a:ext cx="705372" cy="77751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AF7BC88-DFE1-4477-8B7D-53D06A1E8F64}"/>
              </a:ext>
            </a:extLst>
          </p:cNvPr>
          <p:cNvSpPr txBox="1"/>
          <p:nvPr/>
        </p:nvSpPr>
        <p:spPr>
          <a:xfrm>
            <a:off x="7558474" y="3800765"/>
            <a:ext cx="4174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Benefitting about </a:t>
            </a:r>
            <a:r>
              <a:rPr lang="en-US" sz="2000" b="1" dirty="0">
                <a:solidFill>
                  <a:schemeClr val="bg1"/>
                </a:solidFill>
              </a:rPr>
              <a:t>27 lakh </a:t>
            </a:r>
            <a:r>
              <a:rPr lang="en-US" sz="2000" dirty="0">
                <a:solidFill>
                  <a:schemeClr val="bg1"/>
                </a:solidFill>
              </a:rPr>
              <a:t>Anganwadi Workers &amp; Anganwadi Helpers </a:t>
            </a:r>
          </a:p>
        </p:txBody>
      </p:sp>
    </p:spTree>
    <p:extLst>
      <p:ext uri="{BB962C8B-B14F-4D97-AF65-F5344CB8AC3E}">
        <p14:creationId xmlns:p14="http://schemas.microsoft.com/office/powerpoint/2010/main" val="417882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ED1650"/>
                </a:solidFill>
              </a:rPr>
              <a:t>Empowering ASHA Workers with Benefit Package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374959" y="3284583"/>
            <a:ext cx="4354722" cy="956347"/>
          </a:xfrm>
          <a:prstGeom prst="roundRect">
            <a:avLst>
              <a:gd name="adj" fmla="val 29207"/>
            </a:avLst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Connector 20"/>
          <p:cNvCxnSpPr/>
          <p:nvPr/>
        </p:nvCxnSpPr>
        <p:spPr>
          <a:xfrm>
            <a:off x="6128952" y="3529490"/>
            <a:ext cx="0" cy="2933995"/>
          </a:xfrm>
          <a:prstGeom prst="line">
            <a:avLst/>
          </a:prstGeom>
          <a:ln w="19050">
            <a:solidFill>
              <a:srgbClr val="ED1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158588" y="3597311"/>
            <a:ext cx="4239492" cy="1000841"/>
          </a:xfrm>
          <a:prstGeom prst="roundRect">
            <a:avLst>
              <a:gd name="adj" fmla="val 29207"/>
            </a:avLst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7266908" y="5163357"/>
            <a:ext cx="4133849" cy="997274"/>
          </a:xfrm>
          <a:prstGeom prst="roundRect">
            <a:avLst>
              <a:gd name="adj" fmla="val 29207"/>
            </a:avLst>
          </a:prstGeom>
          <a:solidFill>
            <a:srgbClr val="ED1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1601280" y="4637908"/>
            <a:ext cx="431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1.06 crore ASHAs &amp; ASHA facilitators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covered under PM Jeevan Jyoti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Bima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Yojana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01280" y="5531537"/>
            <a:ext cx="412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9.57 lakh ASHAs &amp; ASHA facilitators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covered under PM Suraksha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Bima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Yojana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70168" y="3428089"/>
            <a:ext cx="3748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ASHAs &amp; ASHA facilitators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enrolled in social security scheme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77994" y="3597311"/>
            <a:ext cx="3493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Routine incentives increased from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 ₹</a:t>
            </a:r>
            <a:r>
              <a:rPr lang="en-US" b="1" dirty="0">
                <a:solidFill>
                  <a:schemeClr val="bg1"/>
                </a:solidFill>
              </a:rPr>
              <a:t>1000/month to ₹2000 per month benefiting over 10.22 lakh ASHAs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64545" y="5221262"/>
            <a:ext cx="3633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Supervisory visit charge raised from ₹250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chemeClr val="bg1"/>
                </a:solidFill>
              </a:rPr>
              <a:t>300/visit, a cumulative increase of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chemeClr val="bg1"/>
                </a:solidFill>
              </a:rPr>
              <a:t>1000/month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D1650"/>
                </a:solidFill>
              </a:rPr>
              <a:t>As on 1</a:t>
            </a:r>
            <a:r>
              <a:rPr lang="en-US" sz="1000" b="1" baseline="30000" dirty="0">
                <a:solidFill>
                  <a:srgbClr val="ED1650"/>
                </a:solidFill>
              </a:rPr>
              <a:t>st</a:t>
            </a:r>
            <a:r>
              <a:rPr lang="en-US" sz="1000" b="1" dirty="0">
                <a:solidFill>
                  <a:srgbClr val="ED1650"/>
                </a:solidFill>
              </a:rPr>
              <a:t> February 2019</a:t>
            </a:r>
            <a:endParaRPr lang="en-IN" sz="1000" b="1" dirty="0">
              <a:solidFill>
                <a:srgbClr val="ED165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4931" y="169459"/>
            <a:ext cx="568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WOMEN LED 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603" y="3202685"/>
            <a:ext cx="1145232" cy="114523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740" y="3570388"/>
            <a:ext cx="1120952" cy="112095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137" y="5147859"/>
            <a:ext cx="1120952" cy="11209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341" y="4599596"/>
            <a:ext cx="596151" cy="7047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324" y="5620003"/>
            <a:ext cx="706444" cy="6559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18014"/>
            <a:ext cx="720567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 err="1">
                <a:solidFill>
                  <a:srgbClr val="46A5AE"/>
                </a:solidFill>
              </a:rPr>
              <a:t>Swachh</a:t>
            </a:r>
            <a:r>
              <a:rPr lang="en-US" sz="4000" b="1" dirty="0">
                <a:solidFill>
                  <a:srgbClr val="46A5AE"/>
                </a:solidFill>
              </a:rPr>
              <a:t> Bharat Mission Brings about a Sanitation Revolution</a:t>
            </a:r>
            <a:endParaRPr lang="en-IN" sz="4000" b="1" dirty="0">
              <a:solidFill>
                <a:srgbClr val="46A5A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February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8865" y="2248410"/>
            <a:ext cx="6524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A5AE"/>
                </a:solidFill>
              </a:rPr>
              <a:t>Rapid construction of toilets ensuring dignity of women &amp; eradicating open defecation</a:t>
            </a:r>
            <a:endParaRPr lang="en-IN" sz="2400" dirty="0">
              <a:solidFill>
                <a:srgbClr val="46A5A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2072" y="3505078"/>
            <a:ext cx="57690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6A5AE"/>
                </a:solidFill>
              </a:rPr>
              <a:t>Over </a:t>
            </a:r>
            <a:r>
              <a:rPr lang="en-US" sz="3200" b="1" dirty="0">
                <a:solidFill>
                  <a:srgbClr val="46A5AE"/>
                </a:solidFill>
              </a:rPr>
              <a:t>5.48 </a:t>
            </a:r>
            <a:r>
              <a:rPr lang="en-US" sz="2800" b="1" dirty="0">
                <a:solidFill>
                  <a:srgbClr val="46A5AE"/>
                </a:solidFill>
              </a:rPr>
              <a:t>lakh Villages in </a:t>
            </a:r>
            <a:r>
              <a:rPr lang="en-US" sz="3200" b="1" dirty="0">
                <a:solidFill>
                  <a:srgbClr val="46A5AE"/>
                </a:solidFill>
              </a:rPr>
              <a:t>27</a:t>
            </a:r>
            <a:r>
              <a:rPr lang="en-US" sz="2800" b="1" dirty="0">
                <a:solidFill>
                  <a:srgbClr val="46A5AE"/>
                </a:solidFill>
              </a:rPr>
              <a:t> States &amp; UTs </a:t>
            </a:r>
            <a:r>
              <a:rPr lang="en-US" sz="2400" dirty="0"/>
              <a:t>declared Open Defecation Free</a:t>
            </a:r>
            <a:endParaRPr lang="en-IN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722071" y="4933022"/>
            <a:ext cx="5979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Sanitation coverage increased from </a:t>
            </a:r>
            <a:r>
              <a:rPr lang="en-US" sz="3200" b="1" dirty="0">
                <a:solidFill>
                  <a:srgbClr val="46A5AE"/>
                </a:solidFill>
              </a:rPr>
              <a:t>38.70% in 2014 </a:t>
            </a:r>
            <a:r>
              <a:rPr lang="en-US" sz="2800" b="1" dirty="0">
                <a:solidFill>
                  <a:srgbClr val="46A5AE"/>
                </a:solidFill>
              </a:rPr>
              <a:t>to </a:t>
            </a:r>
            <a:r>
              <a:rPr lang="en-US" sz="3200" b="1" dirty="0">
                <a:solidFill>
                  <a:srgbClr val="46A5AE"/>
                </a:solidFill>
              </a:rPr>
              <a:t>98.82% at present </a:t>
            </a:r>
            <a:endParaRPr lang="en-IN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393444" y="4766558"/>
            <a:ext cx="3493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6A5AE"/>
                </a:solidFill>
              </a:rPr>
              <a:t>Over 9.74 crore</a:t>
            </a:r>
          </a:p>
          <a:p>
            <a:r>
              <a:rPr lang="en-US" sz="2400" dirty="0"/>
              <a:t>Toilets built</a:t>
            </a:r>
            <a:endParaRPr lang="en-IN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48474" y="5096436"/>
            <a:ext cx="0" cy="772233"/>
          </a:xfrm>
          <a:prstGeom prst="line">
            <a:avLst/>
          </a:prstGeom>
          <a:ln w="12700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65" y="5170293"/>
            <a:ext cx="932453" cy="65803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7848599" y="3574530"/>
            <a:ext cx="0" cy="2384056"/>
          </a:xfrm>
          <a:prstGeom prst="line">
            <a:avLst/>
          </a:prstGeom>
          <a:ln w="12700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48474" y="3693835"/>
            <a:ext cx="0" cy="772233"/>
          </a:xfrm>
          <a:prstGeom prst="line">
            <a:avLst/>
          </a:prstGeom>
          <a:ln w="12700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4997" y="3901963"/>
            <a:ext cx="621793" cy="786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11" y="3586259"/>
            <a:ext cx="626247" cy="8642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0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23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2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COMMITMENT TO SOCIAL JUSTICE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A42322"/>
                </a:solidFill>
              </a:rPr>
              <a:t>Fulfilling Aspirations </a:t>
            </a:r>
          </a:p>
          <a:p>
            <a:r>
              <a:rPr lang="en-US" sz="4000" b="1" dirty="0">
                <a:solidFill>
                  <a:srgbClr val="A42322"/>
                </a:solidFill>
              </a:rPr>
              <a:t>through Social Inclusion</a:t>
            </a:r>
            <a:endParaRPr lang="en-IN" sz="4000" b="1" dirty="0">
              <a:solidFill>
                <a:srgbClr val="A4232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A42322"/>
                </a:solidFill>
              </a:rPr>
              <a:t>As on 1</a:t>
            </a:r>
            <a:r>
              <a:rPr lang="en-US" sz="1000" b="1" baseline="30000" dirty="0">
                <a:solidFill>
                  <a:srgbClr val="A42322"/>
                </a:solidFill>
              </a:rPr>
              <a:t>st</a:t>
            </a:r>
            <a:r>
              <a:rPr lang="en-US" sz="1000" b="1" dirty="0">
                <a:solidFill>
                  <a:srgbClr val="A42322"/>
                </a:solidFill>
              </a:rPr>
              <a:t> February 2019</a:t>
            </a:r>
            <a:endParaRPr lang="en-IN" sz="1000" b="1" dirty="0">
              <a:solidFill>
                <a:srgbClr val="A4232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71" y="3414120"/>
            <a:ext cx="798137" cy="11646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2318" y="3414120"/>
            <a:ext cx="2743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Historic budget of </a:t>
            </a:r>
          </a:p>
          <a:p>
            <a:r>
              <a:rPr lang="en-US" dirty="0"/>
              <a:t> </a:t>
            </a:r>
          </a:p>
          <a:p>
            <a:r>
              <a:rPr lang="en-US" sz="2000" dirty="0"/>
              <a:t>for welfare of SC/ ST </a:t>
            </a:r>
          </a:p>
          <a:p>
            <a:r>
              <a:rPr lang="en-US" sz="2000" dirty="0"/>
              <a:t>Communities</a:t>
            </a:r>
            <a:endParaRPr lang="en-IN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531129" y="3603762"/>
            <a:ext cx="27211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dirty="0" err="1">
                <a:solidFill>
                  <a:srgbClr val="A62423"/>
                </a:solidFill>
              </a:rPr>
              <a:t>Rs</a:t>
            </a:r>
            <a:r>
              <a:rPr lang="en-IN" sz="2600" b="1" dirty="0">
                <a:solidFill>
                  <a:srgbClr val="A62423"/>
                </a:solidFill>
              </a:rPr>
              <a:t>. 95,000 crores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278" y="5109790"/>
            <a:ext cx="1184382" cy="10245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17131" y="4996451"/>
            <a:ext cx="3394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Unprecedented </a:t>
            </a:r>
            <a:r>
              <a:rPr lang="en-US" sz="2200" b="1" dirty="0">
                <a:solidFill>
                  <a:srgbClr val="A42322"/>
                </a:solidFill>
              </a:rPr>
              <a:t>rise of  41% in the budget allocation </a:t>
            </a:r>
          </a:p>
          <a:p>
            <a:r>
              <a:rPr lang="en-US" sz="2000" dirty="0"/>
              <a:t>for OBC welfare in </a:t>
            </a:r>
          </a:p>
          <a:p>
            <a:r>
              <a:rPr lang="en-US" sz="2000" dirty="0"/>
              <a:t>2018-19 over 2017-18.</a:t>
            </a:r>
            <a:endParaRPr lang="en-IN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418" y="3414121"/>
            <a:ext cx="1281409" cy="12512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009" y="3414121"/>
            <a:ext cx="1281409" cy="12512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0047" y="3414121"/>
            <a:ext cx="1281409" cy="12512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21138" y="4816020"/>
            <a:ext cx="19931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Over 5.7 crore students received scholarship support worth </a:t>
            </a:r>
            <a:r>
              <a:rPr lang="en-US" sz="1600" dirty="0">
                <a:latin typeface="Rupee" panose="02000500000000000000" pitchFamily="2" charset="0"/>
              </a:rPr>
              <a:t>₹</a:t>
            </a:r>
            <a:r>
              <a:rPr lang="en-US" sz="1600" dirty="0"/>
              <a:t>15,918 crore during 2014-2018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2371" y="4816020"/>
            <a:ext cx="19920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Pre-Matric Scholarship for OBCs: Income eligibility raised from </a:t>
            </a:r>
            <a:r>
              <a:rPr lang="en-US" sz="1600" dirty="0">
                <a:latin typeface="Rupee" panose="02000500000000000000" pitchFamily="2" charset="0"/>
              </a:rPr>
              <a:t>₹</a:t>
            </a:r>
            <a:r>
              <a:rPr lang="en-US" sz="1600" dirty="0"/>
              <a:t>44,500 to ₹2.5 lakh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09689" y="4816020"/>
            <a:ext cx="2035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Pre-Matric Scholarship for SC students: Income eligibility raised from ₹2 lakh to ₹2.5 lakhs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37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2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COMMITMENT TO SOCIAL JUSTICE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A42322"/>
                </a:solidFill>
              </a:rPr>
              <a:t>Accessible India, </a:t>
            </a:r>
          </a:p>
          <a:p>
            <a:r>
              <a:rPr lang="en-IN" sz="4000" b="1" dirty="0">
                <a:solidFill>
                  <a:srgbClr val="A42322"/>
                </a:solidFill>
              </a:rPr>
              <a:t>Accomplished India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A42322"/>
                </a:solidFill>
              </a:rPr>
              <a:t>As on 1</a:t>
            </a:r>
            <a:r>
              <a:rPr lang="en-US" sz="1000" b="1" baseline="30000" dirty="0">
                <a:solidFill>
                  <a:srgbClr val="A42322"/>
                </a:solidFill>
              </a:rPr>
              <a:t>st</a:t>
            </a:r>
            <a:r>
              <a:rPr lang="en-US" sz="1000" b="1" dirty="0">
                <a:solidFill>
                  <a:srgbClr val="A42322"/>
                </a:solidFill>
              </a:rPr>
              <a:t> February 2019</a:t>
            </a:r>
            <a:endParaRPr lang="en-IN" sz="1000" b="1" dirty="0">
              <a:solidFill>
                <a:srgbClr val="A4232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80" y="3429000"/>
            <a:ext cx="893423" cy="1068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1304" y="3414909"/>
            <a:ext cx="1033274" cy="10604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7467" y="3447451"/>
            <a:ext cx="896114" cy="9875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4667" y="4662627"/>
            <a:ext cx="2623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Until 2014 only 56 camps  organized as compared to monthly average of 140 camps during the last four-and-half years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3487436" y="4577916"/>
            <a:ext cx="2474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Aids and Assistive </a:t>
            </a:r>
            <a:r>
              <a:rPr lang="en-US" dirty="0" err="1"/>
              <a:t>equipments</a:t>
            </a:r>
            <a:r>
              <a:rPr lang="en-US" dirty="0"/>
              <a:t> worth ₹700 crore distributed to about 12 lakh persons with disabilities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6230470" y="4524128"/>
            <a:ext cx="2569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Sugamya</a:t>
            </a:r>
            <a:r>
              <a:rPr lang="en-US" dirty="0"/>
              <a:t> Bharat</a:t>
            </a:r>
          </a:p>
          <a:p>
            <a:pPr algn="ctr"/>
            <a:r>
              <a:rPr lang="en-US" dirty="0"/>
              <a:t>Abhiyan launched, about 1,000 Government buildings &amp; 650 Railway stations made fully accessible 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9038935" y="4497234"/>
            <a:ext cx="1876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Access Audit of 1662 important buildings in 50 cities completed till date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532" y="3447451"/>
            <a:ext cx="990467" cy="9904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83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2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COMMITMENT TO SOCIAL JUSTICE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A42322"/>
                </a:solidFill>
              </a:rPr>
              <a:t>Setting the Stage for Social Empowerment </a:t>
            </a:r>
            <a:r>
              <a:rPr lang="en-US" sz="4000" dirty="0">
                <a:solidFill>
                  <a:srgbClr val="A42322"/>
                </a:solidFill>
              </a:rPr>
              <a:t>Rights of Persons</a:t>
            </a:r>
          </a:p>
          <a:p>
            <a:r>
              <a:rPr lang="en-US" sz="4000" dirty="0">
                <a:solidFill>
                  <a:srgbClr val="A42322"/>
                </a:solidFill>
              </a:rPr>
              <a:t>With Disabilities Act, 2016</a:t>
            </a:r>
            <a:endParaRPr lang="en-IN" sz="4000" dirty="0">
              <a:solidFill>
                <a:srgbClr val="A4232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4931" y="2139505"/>
            <a:ext cx="184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1100" dirty="0">
              <a:solidFill>
                <a:srgbClr val="A42322"/>
              </a:solidFill>
            </a:endParaRPr>
          </a:p>
          <a:p>
            <a:endParaRPr lang="en-IN" sz="1100" dirty="0">
              <a:solidFill>
                <a:srgbClr val="A4232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A42322"/>
                </a:solidFill>
              </a:rPr>
              <a:t>As on 1</a:t>
            </a:r>
            <a:r>
              <a:rPr lang="en-US" sz="1000" b="1" baseline="30000" dirty="0">
                <a:solidFill>
                  <a:srgbClr val="A42322"/>
                </a:solidFill>
              </a:rPr>
              <a:t>st</a:t>
            </a:r>
            <a:r>
              <a:rPr lang="en-US" sz="1000" b="1" dirty="0">
                <a:solidFill>
                  <a:srgbClr val="A42322"/>
                </a:solidFill>
              </a:rPr>
              <a:t> February 2019</a:t>
            </a:r>
            <a:endParaRPr lang="en-IN" sz="1000" b="1" dirty="0">
              <a:solidFill>
                <a:srgbClr val="A4232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903" y="3182649"/>
            <a:ext cx="307133" cy="40951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82595" y="3726771"/>
            <a:ext cx="3130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82595" y="4394651"/>
            <a:ext cx="3130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82595" y="5050604"/>
            <a:ext cx="3130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595" y="5777324"/>
            <a:ext cx="3130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2595" y="6428256"/>
            <a:ext cx="31303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440" y="3820189"/>
            <a:ext cx="441187" cy="4844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73" y="5137522"/>
            <a:ext cx="539223" cy="5392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94" y="5878871"/>
            <a:ext cx="438306" cy="43830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50596" y="3229232"/>
            <a:ext cx="5906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Types of disabilities increased from existing 7 to 21</a:t>
            </a:r>
            <a:endParaRPr lang="en-IN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1350596" y="3729311"/>
            <a:ext cx="9457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Speech and Language Disability and Specific Learning Disability have been added for the first time</a:t>
            </a:r>
            <a:endParaRPr lang="en-IN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1350596" y="4490360"/>
            <a:ext cx="10631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Dictionary for </a:t>
            </a:r>
            <a:r>
              <a:rPr lang="en-US" sz="2000" dirty="0" err="1"/>
              <a:t>Divyangjan</a:t>
            </a:r>
            <a:r>
              <a:rPr lang="en-US" sz="2000" dirty="0"/>
              <a:t> with 3,000 words published &amp; 100 websites created to cater them</a:t>
            </a:r>
            <a:endParaRPr lang="en-IN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1350596" y="5099439"/>
            <a:ext cx="9457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Right to free education for children with disabilities (6-18 </a:t>
            </a:r>
            <a:r>
              <a:rPr lang="en-US" sz="2000" dirty="0" err="1"/>
              <a:t>yrs</a:t>
            </a:r>
            <a:r>
              <a:rPr lang="en-US" sz="2000" dirty="0"/>
              <a:t>) and Reservation of 4% seats for students in higher education institutions</a:t>
            </a:r>
            <a:endParaRPr lang="en-IN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350596" y="5905565"/>
            <a:ext cx="945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Penalties for offences committed against Persons with Disabilities (</a:t>
            </a:r>
            <a:r>
              <a:rPr lang="en-US" sz="2000" dirty="0" err="1"/>
              <a:t>PwDs</a:t>
            </a:r>
            <a:r>
              <a:rPr lang="en-US" sz="2000" dirty="0"/>
              <a:t>)</a:t>
            </a:r>
            <a:endParaRPr lang="en-IN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ACBD2-446C-4C55-8FC3-A42BF86ACA7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064" y="4501778"/>
            <a:ext cx="549556" cy="45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90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2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COMMITMENT TO SOCIAL JUSTICE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314118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A42322"/>
                </a:solidFill>
              </a:rPr>
              <a:t>Leaving No Stone Unturned</a:t>
            </a:r>
          </a:p>
          <a:p>
            <a:r>
              <a:rPr lang="en-US" sz="4000" b="1" dirty="0">
                <a:solidFill>
                  <a:srgbClr val="A42322"/>
                </a:solidFill>
              </a:rPr>
              <a:t>for Justice </a:t>
            </a:r>
            <a:r>
              <a:rPr lang="en-US" sz="4000" dirty="0">
                <a:solidFill>
                  <a:srgbClr val="A42322"/>
                </a:solidFill>
              </a:rPr>
              <a:t>Strongest Amendments</a:t>
            </a:r>
          </a:p>
          <a:p>
            <a:r>
              <a:rPr lang="en-US" sz="4000" dirty="0">
                <a:solidFill>
                  <a:srgbClr val="A42322"/>
                </a:solidFill>
              </a:rPr>
              <a:t>to SC/ST Act</a:t>
            </a:r>
            <a:endParaRPr lang="en-IN" sz="4000" dirty="0">
              <a:solidFill>
                <a:srgbClr val="A4232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A42322"/>
                </a:solidFill>
              </a:rPr>
              <a:t>As on 1</a:t>
            </a:r>
            <a:r>
              <a:rPr lang="en-US" sz="1000" b="1" baseline="30000" dirty="0">
                <a:solidFill>
                  <a:srgbClr val="A42322"/>
                </a:solidFill>
              </a:rPr>
              <a:t>st</a:t>
            </a:r>
            <a:r>
              <a:rPr lang="en-US" sz="1000" b="1" dirty="0">
                <a:solidFill>
                  <a:srgbClr val="A42322"/>
                </a:solidFill>
              </a:rPr>
              <a:t> February 2019</a:t>
            </a:r>
            <a:endParaRPr lang="en-IN" sz="1000" b="1" dirty="0">
              <a:solidFill>
                <a:srgbClr val="A4232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930" y="3318086"/>
            <a:ext cx="712092" cy="712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858" y="5517685"/>
            <a:ext cx="746659" cy="746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4966" y="3318086"/>
            <a:ext cx="723351" cy="7162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713" y="5504237"/>
            <a:ext cx="768014" cy="761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1076" y="3343008"/>
            <a:ext cx="706552" cy="735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5152" y="5517684"/>
            <a:ext cx="790257" cy="7828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3098" y="4180819"/>
            <a:ext cx="2881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Establishment of exclusive special courts for the speedy trial of offences of atrocities against SCs &amp; STs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4441124" y="4180819"/>
            <a:ext cx="2881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insert a new chapter relating to “Rights of Victims and Witnesses”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8015571" y="4166163"/>
            <a:ext cx="3064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impose certain duties and responsibilities upon the State for protection of victims, their defendants and witnesses</a:t>
            </a:r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00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2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COMMITMENT TO SOCIAL JUSTICE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A42322"/>
                </a:solidFill>
              </a:rPr>
              <a:t>Connecting Young India to</a:t>
            </a:r>
          </a:p>
          <a:p>
            <a:r>
              <a:rPr lang="en-US" sz="4000" b="1" dirty="0">
                <a:solidFill>
                  <a:srgbClr val="A42322"/>
                </a:solidFill>
              </a:rPr>
              <a:t>Dr. </a:t>
            </a:r>
            <a:r>
              <a:rPr lang="en-US" sz="4000" b="1" dirty="0" err="1">
                <a:solidFill>
                  <a:srgbClr val="A42322"/>
                </a:solidFill>
              </a:rPr>
              <a:t>Babasaheb</a:t>
            </a:r>
            <a:r>
              <a:rPr lang="en-US" sz="4000" b="1" dirty="0">
                <a:solidFill>
                  <a:srgbClr val="A42322"/>
                </a:solidFill>
              </a:rPr>
              <a:t> </a:t>
            </a:r>
            <a:r>
              <a:rPr lang="en-US" sz="4000" b="1" dirty="0" err="1">
                <a:solidFill>
                  <a:srgbClr val="A42322"/>
                </a:solidFill>
              </a:rPr>
              <a:t>Ambedkar</a:t>
            </a:r>
            <a:endParaRPr lang="en-IN" sz="4000" b="1" dirty="0">
              <a:solidFill>
                <a:srgbClr val="A4232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A42322"/>
                </a:solidFill>
              </a:rPr>
              <a:t>As on 1</a:t>
            </a:r>
            <a:r>
              <a:rPr lang="en-US" sz="1000" b="1" baseline="30000" dirty="0">
                <a:solidFill>
                  <a:srgbClr val="A42322"/>
                </a:solidFill>
              </a:rPr>
              <a:t>st</a:t>
            </a:r>
            <a:r>
              <a:rPr lang="en-US" sz="1000" b="1" dirty="0">
                <a:solidFill>
                  <a:srgbClr val="A42322"/>
                </a:solidFill>
              </a:rPr>
              <a:t> February 2019</a:t>
            </a:r>
            <a:endParaRPr lang="en-IN" sz="1000" b="1" dirty="0">
              <a:solidFill>
                <a:srgbClr val="A4232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4365" y="2454399"/>
            <a:ext cx="2207753" cy="29417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7265" y="5405376"/>
            <a:ext cx="3822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Dr. </a:t>
            </a:r>
            <a:r>
              <a:rPr lang="en-US" dirty="0" err="1"/>
              <a:t>Ambedkar</a:t>
            </a:r>
            <a:r>
              <a:rPr lang="en-US" dirty="0"/>
              <a:t> International Centre opened in Dec 2017. Foundation stone was laid by PM Modi in  April 2015.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546" y="4242645"/>
            <a:ext cx="402133" cy="402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8319" y="4242645"/>
            <a:ext cx="457201" cy="3747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5985" y="4217798"/>
            <a:ext cx="438801" cy="3473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121794"/>
            <a:ext cx="548641" cy="5486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6818" y="5235723"/>
            <a:ext cx="566641" cy="39309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93934" y="4647743"/>
            <a:ext cx="1522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His birthplace in </a:t>
            </a:r>
            <a:r>
              <a:rPr lang="en-US" sz="1600" dirty="0" err="1"/>
              <a:t>Mhow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585061" y="4661190"/>
            <a:ext cx="2140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His residence during studies in the U.K.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56897" y="4593955"/>
            <a:ext cx="303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Deeksha</a:t>
            </a:r>
            <a:r>
              <a:rPr lang="en-US" sz="1600" dirty="0"/>
              <a:t> </a:t>
            </a:r>
            <a:r>
              <a:rPr lang="en-US" sz="1600" dirty="0" err="1"/>
              <a:t>Bhoomi</a:t>
            </a:r>
            <a:r>
              <a:rPr lang="en-US" sz="1600" dirty="0"/>
              <a:t>, Nagpur,</a:t>
            </a:r>
          </a:p>
          <a:p>
            <a:pPr algn="ctr"/>
            <a:r>
              <a:rPr lang="en-US" sz="1600" dirty="0"/>
              <a:t>where he embraced Buddhism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53057" y="5724511"/>
            <a:ext cx="303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Where he attained </a:t>
            </a:r>
            <a:r>
              <a:rPr lang="en-US" sz="1600" dirty="0" err="1"/>
              <a:t>Parinirvan</a:t>
            </a:r>
            <a:r>
              <a:rPr lang="en-US" sz="1600" dirty="0"/>
              <a:t>,</a:t>
            </a:r>
          </a:p>
          <a:p>
            <a:pPr algn="ctr"/>
            <a:r>
              <a:rPr lang="en-US" sz="1600" dirty="0"/>
              <a:t>‘</a:t>
            </a:r>
            <a:r>
              <a:rPr lang="en-US" sz="1600" dirty="0" err="1"/>
              <a:t>Mahaparinirvan</a:t>
            </a:r>
            <a:r>
              <a:rPr lang="en-US" sz="1600" dirty="0"/>
              <a:t> </a:t>
            </a:r>
            <a:r>
              <a:rPr lang="en-US" sz="1600" dirty="0" err="1"/>
              <a:t>Sthal</a:t>
            </a:r>
            <a:r>
              <a:rPr lang="en-US" sz="1600" dirty="0"/>
              <a:t>’ in Delhi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824" y="5724511"/>
            <a:ext cx="303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His memorial, </a:t>
            </a:r>
          </a:p>
          <a:p>
            <a:pPr algn="ctr"/>
            <a:r>
              <a:rPr lang="en-US" sz="1600" dirty="0"/>
              <a:t>‘Chaitya </a:t>
            </a:r>
            <a:r>
              <a:rPr lang="en-US" sz="1600" dirty="0" err="1"/>
              <a:t>Bhoomi</a:t>
            </a:r>
            <a:r>
              <a:rPr lang="en-US" sz="1600" dirty="0"/>
              <a:t>’ in Mumbai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864" y="3429000"/>
            <a:ext cx="5881816" cy="5396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53057" y="3418700"/>
            <a:ext cx="567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Panchteerth</a:t>
            </a:r>
            <a:r>
              <a:rPr lang="en-US" sz="1600" b="1" dirty="0">
                <a:solidFill>
                  <a:schemeClr val="bg1"/>
                </a:solidFill>
              </a:rPr>
              <a:t>: Paying Tribute to </a:t>
            </a:r>
            <a:r>
              <a:rPr lang="en-US" sz="1600" b="1" dirty="0" err="1">
                <a:solidFill>
                  <a:schemeClr val="bg1"/>
                </a:solidFill>
              </a:rPr>
              <a:t>Babasaheb</a:t>
            </a:r>
            <a:r>
              <a:rPr lang="en-US" sz="1600" b="1" dirty="0">
                <a:solidFill>
                  <a:schemeClr val="bg1"/>
                </a:solidFill>
              </a:rPr>
              <a:t> by Developing Places Associated with his Life</a:t>
            </a:r>
            <a:endParaRPr lang="en-IN" sz="1600" b="1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45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423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84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6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COMMITMENT TO SOCIAL JUSTICE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2402" y="584744"/>
            <a:ext cx="4126244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309411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A42322"/>
                </a:solidFill>
              </a:rPr>
              <a:t>As on 1</a:t>
            </a:r>
            <a:r>
              <a:rPr lang="en-US" sz="1000" b="1" baseline="30000" dirty="0">
                <a:solidFill>
                  <a:srgbClr val="A42322"/>
                </a:solidFill>
              </a:rPr>
              <a:t>st</a:t>
            </a:r>
            <a:r>
              <a:rPr lang="en-US" sz="1000" b="1" dirty="0">
                <a:solidFill>
                  <a:srgbClr val="A42322"/>
                </a:solidFill>
              </a:rPr>
              <a:t> February, 2019</a:t>
            </a:r>
            <a:endParaRPr lang="en-IN" sz="1000" b="1" dirty="0">
              <a:solidFill>
                <a:srgbClr val="A4232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24931" y="958355"/>
            <a:ext cx="7070951" cy="206210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A42322"/>
                </a:solidFill>
              </a:rPr>
              <a:t>Historic Decision Ensuring Equity &amp; Justice For All</a:t>
            </a:r>
          </a:p>
          <a:p>
            <a:r>
              <a:rPr lang="en-IN" sz="2400" dirty="0">
                <a:solidFill>
                  <a:srgbClr val="A42321"/>
                </a:solidFill>
              </a:rPr>
              <a:t>The Constitution (103rd Amendment) Act 2019, Brought into Effect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3103" y="4377372"/>
            <a:ext cx="2094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42321"/>
                </a:solidFill>
              </a:rPr>
              <a:t>10% reservation in jobs &amp; educational institutions </a:t>
            </a:r>
            <a:r>
              <a:rPr lang="en-US" dirty="0"/>
              <a:t>for economically weaker section (EWS) in general category</a:t>
            </a:r>
          </a:p>
        </p:txBody>
      </p: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9789732" y="4519543"/>
            <a:ext cx="0" cy="1800000"/>
          </a:xfrm>
          <a:prstGeom prst="line">
            <a:avLst/>
          </a:prstGeom>
          <a:ln w="9525">
            <a:solidFill>
              <a:srgbClr val="A423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96798" y="4569681"/>
            <a:ext cx="0" cy="1800000"/>
          </a:xfrm>
          <a:prstGeom prst="line">
            <a:avLst/>
          </a:prstGeom>
          <a:ln w="9525">
            <a:solidFill>
              <a:srgbClr val="A423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33679" y="4731017"/>
            <a:ext cx="2087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42321"/>
                </a:solidFill>
              </a:rPr>
              <a:t>25% additional seats </a:t>
            </a:r>
            <a:r>
              <a:rPr lang="en-US" dirty="0"/>
              <a:t>provided in educational institutions to meet the 10% reservation</a:t>
            </a:r>
          </a:p>
        </p:txBody>
      </p:sp>
      <p:pic>
        <p:nvPicPr>
          <p:cNvPr id="15" name="Picture 14" descr="Untitled-8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63" y="3279589"/>
            <a:ext cx="1045882" cy="1045882"/>
          </a:xfrm>
          <a:prstGeom prst="rect">
            <a:avLst/>
          </a:prstGeom>
        </p:spPr>
      </p:pic>
      <p:pic>
        <p:nvPicPr>
          <p:cNvPr id="30" name="Picture 29" descr="fdg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8808" y="3454673"/>
            <a:ext cx="1030940" cy="103094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15807" y="3367382"/>
            <a:ext cx="6984760" cy="2957941"/>
          </a:xfrm>
          <a:prstGeom prst="rect">
            <a:avLst/>
          </a:prstGeom>
          <a:solidFill>
            <a:schemeClr val="bg1"/>
          </a:solidFill>
          <a:ln>
            <a:solidFill>
              <a:srgbClr val="A4232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A423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09462" y="3361023"/>
            <a:ext cx="6984760" cy="1167809"/>
          </a:xfrm>
          <a:prstGeom prst="rect">
            <a:avLst/>
          </a:prstGeom>
          <a:solidFill>
            <a:srgbClr val="800000"/>
          </a:solidFill>
          <a:ln>
            <a:solidFill>
              <a:srgbClr val="A4232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A4232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17141" y="3431759"/>
            <a:ext cx="5414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Benefit to EWS </a:t>
            </a:r>
            <a:r>
              <a:rPr lang="en-US" sz="2000" dirty="0">
                <a:solidFill>
                  <a:srgbClr val="FFFFFF"/>
                </a:solidFill>
              </a:rPr>
              <a:t>who have annual family income below ₹ 8 lakh. Persons whose family own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or possesses</a:t>
            </a:r>
          </a:p>
        </p:txBody>
      </p:sp>
      <p:pic>
        <p:nvPicPr>
          <p:cNvPr id="33" name="Picture 32" descr="Untitled-8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539" y="3409211"/>
            <a:ext cx="1069436" cy="106943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665957" y="4846460"/>
            <a:ext cx="149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Residential </a:t>
            </a:r>
          </a:p>
          <a:p>
            <a:r>
              <a:rPr lang="en-US" dirty="0"/>
              <a:t>Houses Below </a:t>
            </a:r>
          </a:p>
          <a:p>
            <a:r>
              <a:rPr lang="en-US" dirty="0"/>
              <a:t>1000 feet </a:t>
            </a:r>
          </a:p>
          <a:p>
            <a:r>
              <a:rPr lang="en-US" dirty="0"/>
              <a:t>square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77544" y="4984959"/>
            <a:ext cx="16614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 acres and </a:t>
            </a:r>
          </a:p>
          <a:p>
            <a:r>
              <a:rPr lang="en-US" dirty="0"/>
              <a:t>below of </a:t>
            </a:r>
          </a:p>
          <a:p>
            <a:r>
              <a:rPr lang="en-US" dirty="0"/>
              <a:t>agriculture land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51322" y="4846460"/>
            <a:ext cx="16466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Residential plot </a:t>
            </a:r>
          </a:p>
          <a:p>
            <a:r>
              <a:rPr lang="en-IN" dirty="0"/>
              <a:t>of less than </a:t>
            </a:r>
          </a:p>
          <a:p>
            <a:r>
              <a:rPr lang="en-IN" dirty="0"/>
              <a:t>100 yards in </a:t>
            </a:r>
          </a:p>
          <a:p>
            <a:r>
              <a:rPr lang="en-IN" dirty="0"/>
              <a:t>municipalities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810299" y="4846460"/>
            <a:ext cx="15824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Residential </a:t>
            </a:r>
          </a:p>
          <a:p>
            <a:r>
              <a:rPr lang="en-IN" dirty="0"/>
              <a:t>plot of less </a:t>
            </a:r>
          </a:p>
          <a:p>
            <a:r>
              <a:rPr lang="en-IN" dirty="0"/>
              <a:t>than 200 yards</a:t>
            </a:r>
          </a:p>
          <a:p>
            <a:r>
              <a:rPr lang="en-IN" dirty="0"/>
              <a:t> in other areas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208992" y="4529899"/>
            <a:ext cx="0" cy="1800000"/>
          </a:xfrm>
          <a:prstGeom prst="line">
            <a:avLst/>
          </a:prstGeom>
          <a:ln w="9525">
            <a:solidFill>
              <a:srgbClr val="A423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990612" y="4523539"/>
            <a:ext cx="0" cy="1800000"/>
          </a:xfrm>
          <a:prstGeom prst="line">
            <a:avLst/>
          </a:prstGeom>
          <a:ln w="9525">
            <a:solidFill>
              <a:srgbClr val="A423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747167" y="4517179"/>
            <a:ext cx="0" cy="1800000"/>
          </a:xfrm>
          <a:prstGeom prst="line">
            <a:avLst/>
          </a:prstGeom>
          <a:ln w="9525">
            <a:solidFill>
              <a:srgbClr val="A423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705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5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4301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lakh/family/yea</a:t>
            </a:r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81588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 err="1">
                <a:solidFill>
                  <a:srgbClr val="CD5E11"/>
                </a:solidFill>
              </a:rPr>
              <a:t>Ayushman</a:t>
            </a:r>
            <a:r>
              <a:rPr lang="en-IN" sz="4000" b="1" dirty="0">
                <a:solidFill>
                  <a:srgbClr val="CD5E11"/>
                </a:solidFill>
              </a:rPr>
              <a:t> Bharat </a:t>
            </a:r>
          </a:p>
          <a:p>
            <a:r>
              <a:rPr lang="en-IN" sz="3600" dirty="0">
                <a:solidFill>
                  <a:srgbClr val="CD5E11"/>
                </a:solidFill>
              </a:rPr>
              <a:t>PM Jan </a:t>
            </a:r>
            <a:r>
              <a:rPr lang="en-IN" sz="3600" dirty="0" err="1">
                <a:solidFill>
                  <a:srgbClr val="CD5E11"/>
                </a:solidFill>
              </a:rPr>
              <a:t>Arogya</a:t>
            </a:r>
            <a:r>
              <a:rPr lang="en-IN" sz="3600" dirty="0">
                <a:solidFill>
                  <a:srgbClr val="CD5E11"/>
                </a:solidFill>
              </a:rPr>
              <a:t> </a:t>
            </a:r>
            <a:r>
              <a:rPr lang="en-IN" sz="3600" dirty="0" err="1">
                <a:solidFill>
                  <a:srgbClr val="CD5E11"/>
                </a:solidFill>
              </a:rPr>
              <a:t>Yojana</a:t>
            </a:r>
            <a:r>
              <a:rPr lang="en-IN" sz="3600" dirty="0">
                <a:solidFill>
                  <a:srgbClr val="CD5E11"/>
                </a:solidFill>
              </a:rPr>
              <a:t> for Universal Health Coverage </a:t>
            </a:r>
            <a:endParaRPr lang="en-IN" sz="4000" dirty="0">
              <a:solidFill>
                <a:srgbClr val="CD5E1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5774" y="2814578"/>
            <a:ext cx="39807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CD5E11"/>
                </a:solidFill>
              </a:rPr>
              <a:t>Launched on 23</a:t>
            </a:r>
            <a:r>
              <a:rPr lang="en-IN" sz="2000" baseline="30000" dirty="0">
                <a:solidFill>
                  <a:srgbClr val="CD5E11"/>
                </a:solidFill>
              </a:rPr>
              <a:t>rd</a:t>
            </a:r>
            <a:r>
              <a:rPr lang="en-IN" sz="2000" dirty="0">
                <a:solidFill>
                  <a:srgbClr val="CD5E11"/>
                </a:solidFill>
              </a:rPr>
              <a:t> September, 2018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92175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7700" y="3544126"/>
            <a:ext cx="1003494" cy="784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5216" y="3612595"/>
            <a:ext cx="1135079" cy="787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0140" y="3624085"/>
            <a:ext cx="702009" cy="79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4930" y="4545092"/>
            <a:ext cx="23349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Health</a:t>
            </a:r>
            <a:br>
              <a:rPr lang="en-IN" dirty="0"/>
            </a:br>
            <a:r>
              <a:rPr lang="en-IN" dirty="0"/>
              <a:t>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sz="2000" b="1" dirty="0">
                <a:solidFill>
                  <a:srgbClr val="CD5E11"/>
                </a:solidFill>
                <a:latin typeface="Rupee Foradian" pitchFamily="34" charset="0"/>
              </a:rPr>
              <a:t>₹</a:t>
            </a:r>
            <a:r>
              <a:rPr lang="en-IN" sz="2000" b="1" dirty="0">
                <a:solidFill>
                  <a:srgbClr val="CD5E11"/>
                </a:solidFill>
              </a:rPr>
              <a:t>5 lakh/family/year</a:t>
            </a:r>
          </a:p>
        </p:txBody>
      </p:sp>
      <p:sp>
        <p:nvSpPr>
          <p:cNvPr id="3" name="Rectangle 2"/>
          <p:cNvSpPr/>
          <p:nvPr/>
        </p:nvSpPr>
        <p:spPr>
          <a:xfrm>
            <a:off x="7846221" y="3468825"/>
            <a:ext cx="3885858" cy="2797000"/>
          </a:xfrm>
          <a:prstGeom prst="rect">
            <a:avLst/>
          </a:prstGeom>
          <a:solidFill>
            <a:srgbClr val="CD5E11"/>
          </a:solidFill>
          <a:ln>
            <a:solidFill>
              <a:srgbClr val="CD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D5E1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4431" y="4579309"/>
            <a:ext cx="36494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Over 1.04 Crore 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beneficiary e-cards </a:t>
            </a:r>
            <a:r>
              <a:rPr lang="en-IN" b="1" dirty="0">
                <a:solidFill>
                  <a:schemeClr val="bg1"/>
                </a:solidFill>
              </a:rPr>
              <a:t>generated &amp;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</a:rPr>
              <a:t>10 lakh beneficiaries 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received free treatment worth ₹1,300 crore</a:t>
            </a:r>
            <a:endParaRPr lang="en-IN" sz="12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17398" y="3584928"/>
            <a:ext cx="2574462" cy="103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6876" y="3698207"/>
            <a:ext cx="855807" cy="80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15025" y="4518198"/>
            <a:ext cx="23349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Covers</a:t>
            </a:r>
            <a:br>
              <a:rPr lang="en-IN" dirty="0"/>
            </a:br>
            <a:r>
              <a:rPr lang="en-IN" sz="2000" b="1" dirty="0">
                <a:solidFill>
                  <a:srgbClr val="CD5E11"/>
                </a:solidFill>
              </a:rPr>
              <a:t>secondary </a:t>
            </a:r>
          </a:p>
          <a:p>
            <a:pPr algn="ctr"/>
            <a:r>
              <a:rPr lang="en-IN" sz="2000" b="1" dirty="0">
                <a:solidFill>
                  <a:srgbClr val="CD5E11"/>
                </a:solidFill>
              </a:rPr>
              <a:t>and tertiary care</a:t>
            </a:r>
            <a:r>
              <a:rPr lang="en-IN" b="1" dirty="0">
                <a:solidFill>
                  <a:srgbClr val="CD5E11"/>
                </a:solidFill>
              </a:rPr>
              <a:t> </a:t>
            </a:r>
            <a:r>
              <a:rPr lang="en-IN" dirty="0"/>
              <a:t>hospitalisation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7386" y="4464410"/>
            <a:ext cx="233498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D5E11"/>
                </a:solidFill>
              </a:rPr>
              <a:t>Providing free treatment </a:t>
            </a:r>
            <a:r>
              <a:rPr lang="en-IN" dirty="0"/>
              <a:t>in any public or over 16,000 empanelled hospitals across the country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04629" y="6358788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February 2019</a:t>
            </a:r>
            <a:r>
              <a:rPr lang="en-IN" sz="1200" dirty="0"/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44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4301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lakh/family/yea</a:t>
            </a:r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CD5E11"/>
                </a:solidFill>
              </a:rPr>
              <a:t>Ensuring Good Health of </a:t>
            </a:r>
          </a:p>
          <a:p>
            <a:r>
              <a:rPr lang="en-IN" sz="4000" b="1" dirty="0">
                <a:solidFill>
                  <a:srgbClr val="CD5E11"/>
                </a:solidFill>
              </a:rPr>
              <a:t>Mother &amp; Child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6419" y="3681333"/>
            <a:ext cx="233498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More than</a:t>
            </a:r>
          </a:p>
          <a:p>
            <a:r>
              <a:rPr lang="en-IN" sz="4000" b="1" dirty="0">
                <a:solidFill>
                  <a:srgbClr val="CD5E11"/>
                </a:solidFill>
              </a:rPr>
              <a:t>1.7 Cr</a:t>
            </a:r>
          </a:p>
          <a:p>
            <a:r>
              <a:rPr lang="en-IN" dirty="0"/>
              <a:t>Antenatal</a:t>
            </a:r>
            <a:br>
              <a:rPr lang="en-IN" dirty="0"/>
            </a:br>
            <a:r>
              <a:rPr lang="en-IN" dirty="0"/>
              <a:t>check-ups</a:t>
            </a:r>
          </a:p>
          <a:p>
            <a:r>
              <a:rPr lang="en-IN" dirty="0"/>
              <a:t>conducted at over</a:t>
            </a:r>
          </a:p>
          <a:p>
            <a:r>
              <a:rPr lang="en-IN" dirty="0"/>
              <a:t>13,161 health facilities</a:t>
            </a:r>
          </a:p>
          <a:p>
            <a:endParaRPr lang="en-IN" b="1" dirty="0">
              <a:solidFill>
                <a:srgbClr val="CD5E1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89150" y="6278336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February 2019</a:t>
            </a:r>
            <a:r>
              <a:rPr lang="en-IN" sz="1200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0" y="592175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247353" y="3608365"/>
            <a:ext cx="30126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Over</a:t>
            </a:r>
          </a:p>
          <a:p>
            <a:r>
              <a:rPr lang="en-IN" sz="4000" b="1" dirty="0">
                <a:solidFill>
                  <a:srgbClr val="CD5E11"/>
                </a:solidFill>
              </a:rPr>
              <a:t>8 lakh</a:t>
            </a:r>
          </a:p>
          <a:p>
            <a:r>
              <a:rPr lang="en-IN" dirty="0"/>
              <a:t>high risk</a:t>
            </a:r>
            <a:br>
              <a:rPr lang="en-IN" dirty="0"/>
            </a:br>
            <a:r>
              <a:rPr lang="en-IN" dirty="0"/>
              <a:t>pregnancies</a:t>
            </a:r>
            <a:br>
              <a:rPr lang="en-IN" dirty="0"/>
            </a:br>
            <a:r>
              <a:rPr lang="en-IN" dirty="0"/>
              <a:t>identified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87280" y="3592223"/>
            <a:ext cx="728173" cy="180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0679" y="4694167"/>
            <a:ext cx="1250055" cy="125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383732" y="3625614"/>
            <a:ext cx="202048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More than</a:t>
            </a:r>
          </a:p>
          <a:p>
            <a:r>
              <a:rPr lang="en-IN" sz="4000" b="1" dirty="0">
                <a:solidFill>
                  <a:srgbClr val="CD5E11"/>
                </a:solidFill>
              </a:rPr>
              <a:t>50 lakh</a:t>
            </a:r>
          </a:p>
          <a:p>
            <a:r>
              <a:rPr lang="en-IN" dirty="0"/>
              <a:t>pregnant women</a:t>
            </a:r>
          </a:p>
          <a:p>
            <a:r>
              <a:rPr lang="en-IN" dirty="0"/>
              <a:t>to benefit</a:t>
            </a:r>
            <a:br>
              <a:rPr lang="en-IN" dirty="0"/>
            </a:br>
            <a:r>
              <a:rPr lang="en-IN" dirty="0"/>
              <a:t>every year</a:t>
            </a:r>
          </a:p>
          <a:p>
            <a:r>
              <a:rPr lang="en-IN" dirty="0"/>
              <a:t>with cash</a:t>
            </a:r>
            <a:br>
              <a:rPr lang="en-IN" dirty="0"/>
            </a:br>
            <a:r>
              <a:rPr lang="en-IN" dirty="0"/>
              <a:t>incentives of</a:t>
            </a:r>
          </a:p>
          <a:p>
            <a:r>
              <a:rPr lang="en-IN" dirty="0"/>
              <a:t>₹ 6,000</a:t>
            </a:r>
            <a:endParaRPr lang="en-IN" b="1" dirty="0">
              <a:solidFill>
                <a:srgbClr val="CD5E11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7037" y="3746758"/>
            <a:ext cx="1345319" cy="949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371753" y="3663627"/>
            <a:ext cx="21894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CD5E11"/>
                </a:solidFill>
              </a:rPr>
              <a:t>86.88</a:t>
            </a:r>
            <a:br>
              <a:rPr lang="en-IN" sz="3200" b="1" dirty="0">
                <a:solidFill>
                  <a:srgbClr val="CD5E11"/>
                </a:solidFill>
              </a:rPr>
            </a:br>
            <a:r>
              <a:rPr lang="en-IN" sz="3200" b="1" dirty="0">
                <a:solidFill>
                  <a:srgbClr val="CD5E11"/>
                </a:solidFill>
              </a:rPr>
              <a:t>lakh</a:t>
            </a:r>
          </a:p>
          <a:p>
            <a:r>
              <a:rPr lang="en-IN" dirty="0"/>
              <a:t>pregnant women</a:t>
            </a:r>
          </a:p>
          <a:p>
            <a:r>
              <a:rPr lang="en-IN" dirty="0"/>
              <a:t>immunized 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820" y="3995201"/>
            <a:ext cx="912941" cy="112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3125585" y="3625614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129344" y="3620067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916965" y="3647772"/>
            <a:ext cx="0" cy="2646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46A5AE"/>
                </a:solidFill>
              </a:rPr>
              <a:t>Ensuring Food Security for more than 80 Crore People</a:t>
            </a:r>
            <a:endParaRPr lang="en-IN" sz="4000" b="1" dirty="0">
              <a:solidFill>
                <a:srgbClr val="46A5A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733" y="2743200"/>
            <a:ext cx="4126045" cy="3624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5988" y="2813030"/>
            <a:ext cx="3036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Food security</a:t>
            </a:r>
          </a:p>
          <a:p>
            <a:r>
              <a:rPr lang="en-US" sz="2800" dirty="0"/>
              <a:t>ensured in all the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665989" y="3704231"/>
            <a:ext cx="4125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16F5F"/>
                </a:solidFill>
              </a:rPr>
              <a:t>36 States/UTs</a:t>
            </a:r>
          </a:p>
          <a:p>
            <a:r>
              <a:rPr lang="en-US" sz="3600" b="1" dirty="0">
                <a:solidFill>
                  <a:srgbClr val="016F5F"/>
                </a:solidFill>
              </a:rPr>
              <a:t>as against 11 states</a:t>
            </a:r>
          </a:p>
          <a:p>
            <a:r>
              <a:rPr lang="en-US" sz="3600" b="1" dirty="0">
                <a:solidFill>
                  <a:srgbClr val="016F5F"/>
                </a:solidFill>
              </a:rPr>
              <a:t>in May 2014</a:t>
            </a:r>
            <a:endParaRPr lang="en-IN" sz="3600" b="1" dirty="0">
              <a:solidFill>
                <a:srgbClr val="016F5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0371" y="3611874"/>
            <a:ext cx="2862078" cy="30175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48165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February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85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4301" y="964016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lakh/family/yea</a:t>
            </a:r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CD5E11"/>
                </a:solidFill>
              </a:rPr>
              <a:t>POSHAN </a:t>
            </a:r>
            <a:r>
              <a:rPr lang="en-IN" sz="4000" b="1" dirty="0" err="1">
                <a:solidFill>
                  <a:srgbClr val="CD5E11"/>
                </a:solidFill>
              </a:rPr>
              <a:t>Abhiyaan</a:t>
            </a:r>
            <a:r>
              <a:rPr lang="en-IN" sz="4000" b="1" dirty="0">
                <a:solidFill>
                  <a:srgbClr val="CD5E11"/>
                </a:solidFill>
              </a:rPr>
              <a:t> to Ensure</a:t>
            </a:r>
          </a:p>
          <a:p>
            <a:r>
              <a:rPr lang="en-IN" sz="4000" b="1" dirty="0">
                <a:solidFill>
                  <a:srgbClr val="CD5E11"/>
                </a:solidFill>
              </a:rPr>
              <a:t>Proper Nutrition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14610" y="6372150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February 2019</a:t>
            </a:r>
            <a:r>
              <a:rPr lang="en-IN" sz="12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0" y="592175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301" y="2391028"/>
            <a:ext cx="4198083" cy="422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6335" y="1906952"/>
            <a:ext cx="991645" cy="15683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94EC34-BF7F-4C5A-A6A9-55859CFCBAD9}"/>
              </a:ext>
            </a:extLst>
          </p:cNvPr>
          <p:cNvSpPr txBox="1"/>
          <p:nvPr/>
        </p:nvSpPr>
        <p:spPr>
          <a:xfrm>
            <a:off x="5028761" y="3457610"/>
            <a:ext cx="5866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D5E11"/>
                </a:solidFill>
              </a:rPr>
              <a:t>First of its kind initiative </a:t>
            </a:r>
            <a:r>
              <a:rPr lang="en-IN" sz="2000" dirty="0"/>
              <a:t>launched to tackle Malnutrition through </a:t>
            </a:r>
            <a:r>
              <a:rPr lang="en-IN" sz="2000" b="1" dirty="0">
                <a:solidFill>
                  <a:srgbClr val="CD5E11"/>
                </a:solidFill>
              </a:rPr>
              <a:t>multi-modal interventions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69759-BC68-446F-A210-06DA7EBBC78A}"/>
              </a:ext>
            </a:extLst>
          </p:cNvPr>
          <p:cNvSpPr txBox="1"/>
          <p:nvPr/>
        </p:nvSpPr>
        <p:spPr>
          <a:xfrm>
            <a:off x="5028761" y="4525519"/>
            <a:ext cx="586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Target to reduce Malnutrition through Convergence, </a:t>
            </a:r>
            <a:r>
              <a:rPr lang="en-IN" sz="2000" b="1" dirty="0">
                <a:solidFill>
                  <a:srgbClr val="CD5E11"/>
                </a:solidFill>
              </a:rPr>
              <a:t>Use of Technology &amp; a Targeted approach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A64268-E429-4D7D-9154-D33A31EEBDC2}"/>
              </a:ext>
            </a:extLst>
          </p:cNvPr>
          <p:cNvSpPr/>
          <p:nvPr/>
        </p:nvSpPr>
        <p:spPr>
          <a:xfrm>
            <a:off x="5032156" y="3368148"/>
            <a:ext cx="5866323" cy="895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31F259-0EC5-48FF-B39A-C4E96715D822}"/>
              </a:ext>
            </a:extLst>
          </p:cNvPr>
          <p:cNvSpPr/>
          <p:nvPr/>
        </p:nvSpPr>
        <p:spPr>
          <a:xfrm>
            <a:off x="5028761" y="5523755"/>
            <a:ext cx="5866323" cy="895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BD207C-5626-45F8-B56E-DC46AF3EC294}"/>
              </a:ext>
            </a:extLst>
          </p:cNvPr>
          <p:cNvSpPr txBox="1"/>
          <p:nvPr/>
        </p:nvSpPr>
        <p:spPr>
          <a:xfrm>
            <a:off x="5035389" y="5627723"/>
            <a:ext cx="586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D5E11"/>
                </a:solidFill>
              </a:rPr>
              <a:t>₹2122.27 crore released </a:t>
            </a:r>
            <a:r>
              <a:rPr lang="en-IN" sz="2000" dirty="0"/>
              <a:t>for FY 2017-18 &amp; 2018-19. </a:t>
            </a:r>
            <a:r>
              <a:rPr lang="en-IN" sz="2000" b="1" dirty="0">
                <a:solidFill>
                  <a:srgbClr val="CD5E11"/>
                </a:solidFill>
              </a:rPr>
              <a:t>Over 10 crore people to benefit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DFAB24-68B2-4003-92E0-36D006D2F740}"/>
              </a:ext>
            </a:extLst>
          </p:cNvPr>
          <p:cNvSpPr/>
          <p:nvPr/>
        </p:nvSpPr>
        <p:spPr>
          <a:xfrm>
            <a:off x="5035389" y="4438765"/>
            <a:ext cx="5866323" cy="895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026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4301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lakh/family/yea</a:t>
            </a:r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CD5E11"/>
                </a:solidFill>
              </a:rPr>
              <a:t>Ensuring Affordable &amp; Quality Healthcare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89150" y="6278336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February 2019</a:t>
            </a:r>
            <a:r>
              <a:rPr lang="en-IN" sz="1200" dirty="0"/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14377" y="2665543"/>
            <a:ext cx="4917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1084 essential medicines brought under</a:t>
            </a:r>
            <a:br>
              <a:rPr lang="en-IN" sz="2000" dirty="0"/>
            </a:br>
            <a:r>
              <a:rPr lang="en-IN" sz="2000" dirty="0"/>
              <a:t>Price Control regime giving consumer</a:t>
            </a:r>
            <a:br>
              <a:rPr lang="en-IN" sz="2000" dirty="0"/>
            </a:br>
            <a:r>
              <a:rPr lang="en-IN" sz="2000" b="1" dirty="0">
                <a:solidFill>
                  <a:srgbClr val="CD5E11"/>
                </a:solidFill>
              </a:rPr>
              <a:t>total benefit of more than ₹15,000 crore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91422" y="4015029"/>
            <a:ext cx="5262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Affordable medicines with PM </a:t>
            </a:r>
            <a:r>
              <a:rPr lang="en-IN" sz="2000" dirty="0" err="1"/>
              <a:t>Bhartiya</a:t>
            </a:r>
            <a:endParaRPr lang="en-IN" sz="2000" dirty="0"/>
          </a:p>
          <a:p>
            <a:r>
              <a:rPr lang="en-IN" sz="2000" dirty="0" err="1"/>
              <a:t>Janaushadhi</a:t>
            </a:r>
            <a:r>
              <a:rPr lang="en-IN" sz="2000" dirty="0"/>
              <a:t> </a:t>
            </a:r>
            <a:r>
              <a:rPr lang="en-IN" sz="2000" dirty="0" err="1"/>
              <a:t>Kendras</a:t>
            </a:r>
            <a:r>
              <a:rPr lang="en-IN" sz="2000" dirty="0"/>
              <a:t>. More than </a:t>
            </a:r>
            <a:r>
              <a:rPr lang="en-IN" sz="2000" b="1" dirty="0">
                <a:solidFill>
                  <a:srgbClr val="CD5E11"/>
                </a:solidFill>
              </a:rPr>
              <a:t>4,900 stores, resulting in savings of over 50%-90%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92175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158" y="3991372"/>
            <a:ext cx="1064125" cy="95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19" y="5370638"/>
            <a:ext cx="1065963" cy="691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320" y="2830298"/>
            <a:ext cx="1068173" cy="73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878536" y="5427347"/>
            <a:ext cx="5887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AMRIT pharmacies provide drugs for cancer &amp;</a:t>
            </a:r>
          </a:p>
          <a:p>
            <a:r>
              <a:rPr lang="en-IN" sz="2000" dirty="0"/>
              <a:t>cardiovascular diseases at </a:t>
            </a:r>
            <a:r>
              <a:rPr lang="en-IN" sz="2000" b="1" dirty="0">
                <a:solidFill>
                  <a:srgbClr val="CD5E11"/>
                </a:solidFill>
              </a:rPr>
              <a:t>a discount of 60% to 90% </a:t>
            </a:r>
          </a:p>
          <a:p>
            <a:r>
              <a:rPr lang="en-US" dirty="0"/>
              <a:t>Over </a:t>
            </a:r>
            <a:r>
              <a:rPr lang="en-IN" sz="2000" b="1" dirty="0">
                <a:solidFill>
                  <a:srgbClr val="CD5E11"/>
                </a:solidFill>
              </a:rPr>
              <a:t>1.04 crore patients have benefitted </a:t>
            </a:r>
            <a:r>
              <a:rPr lang="en-US" sz="1400" dirty="0"/>
              <a:t>(as on 30 Nov.2018)</a:t>
            </a:r>
            <a:endParaRPr lang="en-IN" sz="1400" b="1" dirty="0">
              <a:solidFill>
                <a:srgbClr val="CD5E11"/>
              </a:solidFill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63001" y="3476146"/>
            <a:ext cx="1087438" cy="2332038"/>
          </a:xfrm>
          <a:prstGeom prst="rect">
            <a:avLst/>
          </a:prstGeom>
          <a:solidFill>
            <a:srgbClr val="CD5E11"/>
          </a:solidFill>
          <a:ln>
            <a:noFill/>
          </a:ln>
          <a:effectLst/>
        </p:spPr>
      </p:pic>
      <p:sp>
        <p:nvSpPr>
          <p:cNvPr id="2" name="Rectangle 1"/>
          <p:cNvSpPr/>
          <p:nvPr/>
        </p:nvSpPr>
        <p:spPr>
          <a:xfrm>
            <a:off x="7765539" y="4827493"/>
            <a:ext cx="2628455" cy="1338221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7753077" y="3425422"/>
            <a:ext cx="2640917" cy="1333821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7779511" y="3418689"/>
            <a:ext cx="2628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Price of Cardiac Stents reduced by 85% resulted in annual saving of ₹46,000 crore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05430" y="4837873"/>
            <a:ext cx="2547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Price of Knee Implants reduced by 69% resulted in annual saving of ₹ 1,500 crore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02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4301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lakh/family/yea</a:t>
            </a:r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CD5E11"/>
                </a:solidFill>
              </a:rPr>
              <a:t>Quality and  Affordable Health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89150" y="6278336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February 2019</a:t>
            </a:r>
            <a:r>
              <a:rPr lang="en-IN" sz="1200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4011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2184" y="3309583"/>
            <a:ext cx="3955555" cy="330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98363" y="3999962"/>
            <a:ext cx="2555422" cy="1228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err="1">
                <a:solidFill>
                  <a:srgbClr val="CD5E11"/>
                </a:solidFill>
              </a:rPr>
              <a:t>Pradhan</a:t>
            </a:r>
            <a:r>
              <a:rPr lang="en-IN" sz="2400" b="1" dirty="0">
                <a:solidFill>
                  <a:srgbClr val="CD5E11"/>
                </a:solidFill>
              </a:rPr>
              <a:t> </a:t>
            </a:r>
            <a:r>
              <a:rPr lang="en-IN" sz="2400" b="1" dirty="0" err="1">
                <a:solidFill>
                  <a:srgbClr val="CD5E11"/>
                </a:solidFill>
              </a:rPr>
              <a:t>Mantri</a:t>
            </a:r>
            <a:r>
              <a:rPr lang="en-IN" sz="2400" b="1" dirty="0">
                <a:solidFill>
                  <a:srgbClr val="CD5E11"/>
                </a:solidFill>
              </a:rPr>
              <a:t> National</a:t>
            </a:r>
          </a:p>
          <a:p>
            <a:pPr algn="ctr"/>
            <a:r>
              <a:rPr lang="en-IN" sz="2400" b="1" dirty="0">
                <a:solidFill>
                  <a:srgbClr val="CD5E11"/>
                </a:solidFill>
              </a:rPr>
              <a:t>Dialysis Program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3425" y="2667340"/>
            <a:ext cx="593725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364" y="4725901"/>
            <a:ext cx="734786" cy="51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0092" y="2809191"/>
            <a:ext cx="676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7182" y="4731659"/>
            <a:ext cx="474889" cy="50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2299" y="3459560"/>
            <a:ext cx="2577504" cy="253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20481" y="3326153"/>
            <a:ext cx="1845128" cy="0"/>
          </a:xfrm>
          <a:prstGeom prst="line">
            <a:avLst/>
          </a:prstGeom>
          <a:ln w="12700">
            <a:solidFill>
              <a:srgbClr val="CD5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0481" y="5234008"/>
            <a:ext cx="1845128" cy="0"/>
          </a:xfrm>
          <a:prstGeom prst="line">
            <a:avLst/>
          </a:prstGeom>
          <a:ln w="12700">
            <a:solidFill>
              <a:srgbClr val="CD5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49364" y="3258227"/>
            <a:ext cx="1845128" cy="0"/>
          </a:xfrm>
          <a:prstGeom prst="line">
            <a:avLst/>
          </a:prstGeom>
          <a:ln w="12700">
            <a:solidFill>
              <a:srgbClr val="CD5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787468" y="5223035"/>
            <a:ext cx="1845128" cy="0"/>
          </a:xfrm>
          <a:prstGeom prst="line">
            <a:avLst/>
          </a:prstGeom>
          <a:ln w="12700">
            <a:solidFill>
              <a:srgbClr val="CD5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5169" y="3377920"/>
            <a:ext cx="2049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Provide free dialysis</a:t>
            </a:r>
          </a:p>
          <a:p>
            <a:pPr algn="ctr"/>
            <a:r>
              <a:rPr lang="en-IN" dirty="0"/>
              <a:t>services to poor &amp;</a:t>
            </a:r>
          </a:p>
          <a:p>
            <a:pPr algn="ctr"/>
            <a:r>
              <a:rPr lang="en-IN" dirty="0"/>
              <a:t>subsidized services</a:t>
            </a:r>
          </a:p>
          <a:p>
            <a:pPr algn="ctr"/>
            <a:r>
              <a:rPr lang="en-IN" dirty="0"/>
              <a:t>to all patients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8977" y="5326400"/>
            <a:ext cx="2049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About 2.5 lakh</a:t>
            </a:r>
          </a:p>
          <a:p>
            <a:pPr algn="ctr"/>
            <a:r>
              <a:rPr lang="en-IN" dirty="0"/>
              <a:t>patients have availed the service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88131" y="3326718"/>
            <a:ext cx="2152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647 dialysis units and 3953 Dialysis machines made operational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614655" y="5342728"/>
            <a:ext cx="2049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Nearly 35 lakh</a:t>
            </a:r>
          </a:p>
          <a:p>
            <a:pPr algn="ctr"/>
            <a:r>
              <a:rPr lang="en-IN" dirty="0"/>
              <a:t>dialysis session</a:t>
            </a:r>
          </a:p>
          <a:p>
            <a:pPr algn="ctr"/>
            <a:r>
              <a:rPr lang="en-IN" dirty="0"/>
              <a:t>held so far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97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96137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 lakh/family/</a:t>
            </a:r>
            <a:r>
              <a:rPr lang="en-IN" dirty="0" err="1"/>
              <a:t>yeai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CD5E11"/>
                </a:solidFill>
              </a:rPr>
              <a:t>Eliminating Diseases </a:t>
            </a:r>
          </a:p>
          <a:p>
            <a:r>
              <a:rPr lang="en-IN" sz="4000" b="1" dirty="0">
                <a:solidFill>
                  <a:srgbClr val="CD5E11"/>
                </a:solidFill>
              </a:rPr>
              <a:t>One Dose at a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31896" y="6286644"/>
            <a:ext cx="1700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February 2019</a:t>
            </a:r>
            <a:r>
              <a:rPr lang="en-IN" sz="12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168" y="3377920"/>
            <a:ext cx="4669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India has validated Elimination of </a:t>
            </a:r>
          </a:p>
          <a:p>
            <a:r>
              <a:rPr lang="en-IN" sz="2000" dirty="0"/>
              <a:t>Maternal &amp; Neonatal tetanus in May 2015, before the global target of Dec 2015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6211" y="5326400"/>
            <a:ext cx="4606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Action plans to Measles by 2020 and Tuberculosis by 2025 implemented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8057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629" y="2566705"/>
            <a:ext cx="3611563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929" y="4578249"/>
            <a:ext cx="3684588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00592" y="3429000"/>
            <a:ext cx="5927272" cy="2653393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en-IN" dirty="0"/>
          </a:p>
        </p:txBody>
      </p:sp>
      <p:sp>
        <p:nvSpPr>
          <p:cNvPr id="33" name="TextBox 32"/>
          <p:cNvSpPr txBox="1"/>
          <p:nvPr/>
        </p:nvSpPr>
        <p:spPr>
          <a:xfrm>
            <a:off x="5815272" y="3799495"/>
            <a:ext cx="574535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FF00"/>
                </a:solidFill>
              </a:rPr>
              <a:t>MISSION INDRADHANUSH</a:t>
            </a:r>
          </a:p>
          <a:p>
            <a:r>
              <a:rPr lang="en-IN" sz="2200" dirty="0">
                <a:solidFill>
                  <a:schemeClr val="bg1"/>
                </a:solidFill>
              </a:rPr>
              <a:t>completed five phases covering 551 districts </a:t>
            </a:r>
            <a:endParaRPr lang="en-IN" sz="1200" dirty="0">
              <a:solidFill>
                <a:schemeClr val="bg1"/>
              </a:solidFill>
            </a:endParaRPr>
          </a:p>
          <a:p>
            <a:r>
              <a:rPr lang="en-IN" sz="1200" dirty="0">
                <a:solidFill>
                  <a:schemeClr val="bg1"/>
                </a:solidFill>
              </a:rPr>
              <a:t>(7 Dec. 2018)</a:t>
            </a: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0593" y="3420382"/>
            <a:ext cx="5927272" cy="26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8403" y="5190012"/>
            <a:ext cx="480248" cy="61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3331" y="5339804"/>
            <a:ext cx="510675" cy="46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60" name="Picture 16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2924" y="5467888"/>
            <a:ext cx="587831" cy="54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6443582" y="5161737"/>
            <a:ext cx="0" cy="731986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171788" y="5128485"/>
            <a:ext cx="0" cy="726439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30135" y="5207187"/>
            <a:ext cx="2265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86.88 lakh pregnant</a:t>
            </a:r>
          </a:p>
          <a:p>
            <a:r>
              <a:rPr lang="en-IN" sz="2000" dirty="0">
                <a:solidFill>
                  <a:schemeClr val="bg1"/>
                </a:solidFill>
              </a:rPr>
              <a:t>female immunized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74870" y="5190012"/>
            <a:ext cx="2144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3.38 crore children</a:t>
            </a:r>
          </a:p>
          <a:p>
            <a:r>
              <a:rPr lang="en-IN" sz="2000" dirty="0">
                <a:solidFill>
                  <a:schemeClr val="bg1"/>
                </a:solidFill>
              </a:rPr>
              <a:t>vaccinated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6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D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96137" y="918322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Health insurance </a:t>
            </a:r>
          </a:p>
          <a:p>
            <a:pPr algn="ctr"/>
            <a:r>
              <a:rPr lang="en-IN" dirty="0"/>
              <a:t>cover of up to </a:t>
            </a:r>
          </a:p>
          <a:p>
            <a:pPr algn="ctr"/>
            <a:r>
              <a:rPr lang="en-IN" dirty="0"/>
              <a:t>₹ 5</a:t>
            </a:r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3231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INDIA 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CC5E11"/>
                </a:solidFill>
              </a:rPr>
              <a:t>Standardization of Allied Healthcare Professionals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89150" y="6278336"/>
            <a:ext cx="1942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b="1" dirty="0">
                <a:solidFill>
                  <a:srgbClr val="CD5E11"/>
                </a:solidFill>
              </a:rPr>
              <a:t>As on 1</a:t>
            </a:r>
            <a:r>
              <a:rPr lang="en-IN" sz="1200" b="1" baseline="30000" dirty="0">
                <a:solidFill>
                  <a:srgbClr val="CD5E11"/>
                </a:solidFill>
              </a:rPr>
              <a:t>st</a:t>
            </a:r>
            <a:r>
              <a:rPr lang="en-IN" sz="1200" b="1" dirty="0">
                <a:solidFill>
                  <a:srgbClr val="CD5E11"/>
                </a:solidFill>
              </a:rPr>
              <a:t> February 2019</a:t>
            </a:r>
            <a:r>
              <a:rPr lang="en-IN" sz="1200" dirty="0"/>
              <a:t>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40110" y="589189"/>
            <a:ext cx="4126874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8772" y="3559628"/>
            <a:ext cx="2236189" cy="2726872"/>
          </a:xfrm>
          <a:prstGeom prst="rect">
            <a:avLst/>
          </a:prstGeom>
          <a:solidFill>
            <a:srgbClr val="CC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C5E1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09333" y="3559628"/>
            <a:ext cx="2166746" cy="2726872"/>
          </a:xfrm>
          <a:prstGeom prst="rect">
            <a:avLst/>
          </a:prstGeom>
          <a:solidFill>
            <a:srgbClr val="CC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C5E1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10451" y="3559628"/>
            <a:ext cx="2166746" cy="2726872"/>
          </a:xfrm>
          <a:prstGeom prst="rect">
            <a:avLst/>
          </a:prstGeom>
          <a:solidFill>
            <a:srgbClr val="CC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C5E1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11568" y="3559628"/>
            <a:ext cx="2166746" cy="2726872"/>
          </a:xfrm>
          <a:prstGeom prst="rect">
            <a:avLst/>
          </a:prstGeom>
          <a:solidFill>
            <a:srgbClr val="CC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C5E1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612685" y="3559628"/>
            <a:ext cx="2234174" cy="2726872"/>
          </a:xfrm>
          <a:prstGeom prst="rect">
            <a:avLst/>
          </a:prstGeom>
          <a:solidFill>
            <a:srgbClr val="CC5E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C5E1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48663" y="3100506"/>
            <a:ext cx="1085850" cy="1085850"/>
          </a:xfrm>
          <a:prstGeom prst="ellipse">
            <a:avLst/>
          </a:prstGeom>
          <a:solidFill>
            <a:schemeClr val="bg1"/>
          </a:solidFill>
          <a:ln>
            <a:solidFill>
              <a:srgbClr val="CC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/>
          <p:cNvSpPr/>
          <p:nvPr/>
        </p:nvSpPr>
        <p:spPr>
          <a:xfrm>
            <a:off x="3249781" y="3130048"/>
            <a:ext cx="1085850" cy="1085850"/>
          </a:xfrm>
          <a:prstGeom prst="ellipse">
            <a:avLst/>
          </a:prstGeom>
          <a:solidFill>
            <a:schemeClr val="bg1"/>
          </a:solidFill>
          <a:ln>
            <a:solidFill>
              <a:srgbClr val="CC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/>
          <p:cNvSpPr/>
          <p:nvPr/>
        </p:nvSpPr>
        <p:spPr>
          <a:xfrm>
            <a:off x="5550899" y="3189844"/>
            <a:ext cx="1085850" cy="1085850"/>
          </a:xfrm>
          <a:prstGeom prst="ellipse">
            <a:avLst/>
          </a:prstGeom>
          <a:solidFill>
            <a:schemeClr val="bg1"/>
          </a:solidFill>
          <a:ln>
            <a:solidFill>
              <a:srgbClr val="CC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/>
          <p:cNvSpPr/>
          <p:nvPr/>
        </p:nvSpPr>
        <p:spPr>
          <a:xfrm>
            <a:off x="7852017" y="3249640"/>
            <a:ext cx="1085850" cy="1085850"/>
          </a:xfrm>
          <a:prstGeom prst="ellipse">
            <a:avLst/>
          </a:prstGeom>
          <a:solidFill>
            <a:schemeClr val="bg1"/>
          </a:solidFill>
          <a:ln>
            <a:solidFill>
              <a:srgbClr val="CC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10153135" y="3282542"/>
            <a:ext cx="1061712" cy="1026054"/>
          </a:xfrm>
          <a:prstGeom prst="ellipse">
            <a:avLst/>
          </a:prstGeom>
          <a:solidFill>
            <a:schemeClr val="bg1"/>
          </a:solidFill>
          <a:ln>
            <a:solidFill>
              <a:srgbClr val="CC5E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1" name="Picture 7" descr="C:\Users\Tarun Tapaswai\Desktop\New folder (5)\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3203" y="3403084"/>
            <a:ext cx="703263" cy="69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Tarun Tapaswai\Desktop\New folder (5)\2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4111" y="3469820"/>
            <a:ext cx="703778" cy="69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Tarun Tapaswai\Desktop\New folder (5)\3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828" y="3306309"/>
            <a:ext cx="777428" cy="76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Tarun Tapaswai\Desktop\New folder (5)\4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7100" y="3469396"/>
            <a:ext cx="795684" cy="78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55385" y="4221421"/>
            <a:ext cx="2250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Setting up of </a:t>
            </a:r>
            <a:r>
              <a:rPr lang="en-IN" sz="2200" b="1" dirty="0">
                <a:solidFill>
                  <a:schemeClr val="bg1"/>
                </a:solidFill>
              </a:rPr>
              <a:t>Allied &amp; Healthcare Council of India </a:t>
            </a:r>
          </a:p>
          <a:p>
            <a:r>
              <a:rPr lang="en-IN" sz="2000" dirty="0">
                <a:solidFill>
                  <a:schemeClr val="bg1"/>
                </a:solidFill>
              </a:rPr>
              <a:t>&amp; corresponding State Allied Healthcare Councils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39228" y="4307633"/>
            <a:ext cx="16865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>
                <a:solidFill>
                  <a:schemeClr val="bg1"/>
                </a:solidFill>
              </a:rPr>
              <a:t>15 major professional </a:t>
            </a:r>
            <a:r>
              <a:rPr lang="en-IN" sz="2000" dirty="0">
                <a:solidFill>
                  <a:schemeClr val="bg1"/>
                </a:solidFill>
              </a:rPr>
              <a:t>categories including 53 professions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15443" y="4358705"/>
            <a:ext cx="2098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Councils to play the role of </a:t>
            </a:r>
            <a:r>
              <a:rPr lang="en-IN" sz="2200" b="1" dirty="0">
                <a:solidFill>
                  <a:schemeClr val="bg1"/>
                </a:solidFill>
              </a:rPr>
              <a:t>standard-setter and regulator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23139" y="4355989"/>
            <a:ext cx="209822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To directly</a:t>
            </a:r>
            <a:r>
              <a:rPr lang="en-IN" sz="2000" b="1" dirty="0">
                <a:solidFill>
                  <a:schemeClr val="bg1"/>
                </a:solidFill>
              </a:rPr>
              <a:t> </a:t>
            </a:r>
            <a:r>
              <a:rPr lang="en-IN" sz="2200" b="1" dirty="0">
                <a:solidFill>
                  <a:schemeClr val="bg1"/>
                </a:solidFill>
              </a:rPr>
              <a:t>benefit around 8-9 lakh</a:t>
            </a:r>
            <a:r>
              <a:rPr lang="en-IN" sz="2000" b="1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existing</a:t>
            </a:r>
            <a:r>
              <a:rPr lang="en-IN" sz="2000" b="1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healthcare professionals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15413" y="4322606"/>
            <a:ext cx="23248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Global demand of healthcare workforce projected to be about </a:t>
            </a:r>
            <a:r>
              <a:rPr lang="en-IN" sz="2200" b="1" dirty="0">
                <a:solidFill>
                  <a:schemeClr val="bg1"/>
                </a:solidFill>
              </a:rPr>
              <a:t>15 million by 2030 </a:t>
            </a:r>
          </a:p>
          <a:p>
            <a:r>
              <a:rPr lang="en-IN" sz="1000" dirty="0">
                <a:solidFill>
                  <a:schemeClr val="bg1"/>
                </a:solidFill>
              </a:rPr>
              <a:t>(WHO Global Workforce, 2030 Report)</a:t>
            </a:r>
          </a:p>
        </p:txBody>
      </p:sp>
      <p:pic>
        <p:nvPicPr>
          <p:cNvPr id="2050" name="Picture 2" descr="C:\Users\Tarun Tapaswai\Desktop\New folder (5)\network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9571" y="3533394"/>
            <a:ext cx="772976" cy="59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9139" y="2352773"/>
            <a:ext cx="678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C5E11"/>
                </a:solidFill>
              </a:rPr>
              <a:t>Allied and Healthcare Professions Bill, 2018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08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04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22273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61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271144" y="998696"/>
            <a:ext cx="5484197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004043"/>
                </a:solidFill>
              </a:rPr>
              <a:t>Building Homes, Nurturing Dreams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062" y="584744"/>
            <a:ext cx="4110926" cy="25827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February 2019</a:t>
            </a:r>
          </a:p>
        </p:txBody>
      </p:sp>
      <p:sp>
        <p:nvSpPr>
          <p:cNvPr id="3" name="Rectangle 2"/>
          <p:cNvSpPr/>
          <p:nvPr/>
        </p:nvSpPr>
        <p:spPr>
          <a:xfrm>
            <a:off x="523180" y="4599304"/>
            <a:ext cx="40774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spc="-150" dirty="0">
                <a:solidFill>
                  <a:srgbClr val="004043"/>
                </a:solidFill>
              </a:rPr>
              <a:t>Over 1.53 crore</a:t>
            </a:r>
          </a:p>
          <a:p>
            <a:r>
              <a:rPr lang="en-US" sz="2800" spc="-150" dirty="0">
                <a:solidFill>
                  <a:srgbClr val="004043"/>
                </a:solidFill>
              </a:rPr>
              <a:t>houses built since 2014</a:t>
            </a:r>
          </a:p>
          <a:p>
            <a:r>
              <a:rPr lang="en-US" sz="2400" spc="-150" dirty="0">
                <a:solidFill>
                  <a:srgbClr val="004043"/>
                </a:solidFill>
              </a:rPr>
              <a:t>only 25 lakh houses constructed during 2009-14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86" y="3511755"/>
            <a:ext cx="2894371" cy="11053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40152" y="4023394"/>
            <a:ext cx="31317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043"/>
                </a:solidFill>
              </a:rPr>
              <a:t>When India turns 75 in 2022, </a:t>
            </a:r>
            <a:r>
              <a:rPr lang="en-US" sz="2400" b="1" dirty="0">
                <a:solidFill>
                  <a:srgbClr val="004043"/>
                </a:solidFill>
              </a:rPr>
              <a:t>every Indian should have his or her own home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2851" y="3932866"/>
            <a:ext cx="3881528" cy="19012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8432" y="4423153"/>
            <a:ext cx="1147868" cy="9214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791075" y="4202305"/>
            <a:ext cx="22932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Loans up to </a:t>
            </a:r>
            <a:r>
              <a:rPr lang="en-US" sz="20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sz="2000" dirty="0">
                <a:solidFill>
                  <a:schemeClr val="bg1"/>
                </a:solidFill>
              </a:rPr>
              <a:t>9 lakh and </a:t>
            </a:r>
            <a:r>
              <a:rPr lang="en-US" sz="2000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sz="2000" dirty="0">
                <a:solidFill>
                  <a:schemeClr val="bg1"/>
                </a:solidFill>
              </a:rPr>
              <a:t>12 lakh get interest subvention of 4% and 3%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381401" y="3784536"/>
            <a:ext cx="3881528" cy="1490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0872" y="3727970"/>
            <a:ext cx="335346" cy="2954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047182" y="5525744"/>
            <a:ext cx="317688" cy="2798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5528" y="2416049"/>
            <a:ext cx="65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4043"/>
                </a:solidFill>
              </a:rPr>
              <a:t>Pradhan </a:t>
            </a:r>
            <a:r>
              <a:rPr lang="en-US" sz="3600" dirty="0" err="1">
                <a:solidFill>
                  <a:srgbClr val="004043"/>
                </a:solidFill>
              </a:rPr>
              <a:t>Mantri</a:t>
            </a:r>
            <a:r>
              <a:rPr lang="en-US" sz="3600" dirty="0">
                <a:solidFill>
                  <a:srgbClr val="004043"/>
                </a:solidFill>
              </a:rPr>
              <a:t> </a:t>
            </a:r>
            <a:r>
              <a:rPr lang="en-US" sz="3600" dirty="0" err="1">
                <a:solidFill>
                  <a:srgbClr val="004043"/>
                </a:solidFill>
              </a:rPr>
              <a:t>Awas</a:t>
            </a:r>
            <a:r>
              <a:rPr lang="en-US" sz="3600" dirty="0">
                <a:solidFill>
                  <a:srgbClr val="004043"/>
                </a:solidFill>
              </a:rPr>
              <a:t> </a:t>
            </a:r>
            <a:r>
              <a:rPr lang="en-US" sz="3600" dirty="0" err="1">
                <a:solidFill>
                  <a:srgbClr val="004043"/>
                </a:solidFill>
              </a:rPr>
              <a:t>Yojana</a:t>
            </a:r>
            <a:r>
              <a:rPr lang="en-US" sz="3600" dirty="0">
                <a:solidFill>
                  <a:srgbClr val="004043"/>
                </a:solidFill>
              </a:rPr>
              <a:t> </a:t>
            </a:r>
            <a:endParaRPr lang="en-IN" sz="3600" dirty="0">
              <a:solidFill>
                <a:srgbClr val="004043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944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47243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004043"/>
                </a:solidFill>
              </a:rPr>
              <a:t>Urban Transformation through Smart Cities</a:t>
            </a:r>
            <a:endParaRPr lang="en-IN" sz="4000" b="1" dirty="0">
              <a:solidFill>
                <a:srgbClr val="00404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8688" y="584744"/>
            <a:ext cx="4110926" cy="25827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February 2019</a:t>
            </a:r>
          </a:p>
        </p:txBody>
      </p:sp>
      <p:sp>
        <p:nvSpPr>
          <p:cNvPr id="2" name="Rectangle 1"/>
          <p:cNvSpPr/>
          <p:nvPr/>
        </p:nvSpPr>
        <p:spPr>
          <a:xfrm>
            <a:off x="779250" y="3835212"/>
            <a:ext cx="39307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4043"/>
                </a:solidFill>
              </a:rPr>
              <a:t>100 urban </a:t>
            </a:r>
            <a:r>
              <a:rPr lang="en-US" sz="2400" b="1" dirty="0" err="1">
                <a:solidFill>
                  <a:srgbClr val="004043"/>
                </a:solidFill>
              </a:rPr>
              <a:t>centres</a:t>
            </a:r>
            <a:r>
              <a:rPr lang="en-US" sz="2400" b="1" dirty="0">
                <a:solidFill>
                  <a:srgbClr val="004043"/>
                </a:solidFill>
              </a:rPr>
              <a:t> chosen as Smart Cities </a:t>
            </a:r>
            <a:r>
              <a:rPr lang="en-US" sz="2400" dirty="0">
                <a:solidFill>
                  <a:srgbClr val="004043"/>
                </a:solidFill>
              </a:rPr>
              <a:t>to ensure improved quality of living, sustainable urban planning and 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50" y="2778816"/>
            <a:ext cx="2190750" cy="9810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69197" y="3534888"/>
            <a:ext cx="6274250" cy="2608648"/>
          </a:xfrm>
          <a:prstGeom prst="rect">
            <a:avLst/>
          </a:prstGeom>
          <a:solidFill>
            <a:srgbClr val="BBE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558087" y="4886310"/>
            <a:ext cx="5737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4043"/>
                </a:solidFill>
              </a:rPr>
              <a:t>Various development projects in these cities will cost  </a:t>
            </a:r>
            <a:r>
              <a:rPr lang="en-US" sz="2400" b="1" dirty="0">
                <a:solidFill>
                  <a:srgbClr val="004043"/>
                </a:solidFill>
                <a:latin typeface="Rupee" panose="02000500000000000000" pitchFamily="2" charset="0"/>
              </a:rPr>
              <a:t>₹</a:t>
            </a:r>
            <a:r>
              <a:rPr lang="en-US" sz="2400" b="1" dirty="0">
                <a:solidFill>
                  <a:srgbClr val="004043"/>
                </a:solidFill>
              </a:rPr>
              <a:t>2,05,018 crores </a:t>
            </a:r>
            <a:r>
              <a:rPr lang="en-US" sz="2400" dirty="0">
                <a:solidFill>
                  <a:srgbClr val="004043"/>
                </a:solidFill>
              </a:rPr>
              <a:t>and positively impact about </a:t>
            </a:r>
            <a:r>
              <a:rPr lang="en-US" sz="2400" b="1" dirty="0">
                <a:solidFill>
                  <a:srgbClr val="004043"/>
                </a:solidFill>
              </a:rPr>
              <a:t>10 crore Indians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5978" y="3846151"/>
            <a:ext cx="5132351" cy="9715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rot="2700000">
            <a:off x="4966040" y="4587469"/>
            <a:ext cx="379562" cy="379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4043"/>
              </a:solidFill>
            </a:endParaRPr>
          </a:p>
        </p:txBody>
      </p:sp>
      <p:sp>
        <p:nvSpPr>
          <p:cNvPr id="6" name="Right Triangle 5"/>
          <p:cNvSpPr/>
          <p:nvPr/>
        </p:nvSpPr>
        <p:spPr>
          <a:xfrm rot="16200000">
            <a:off x="7547243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58355"/>
            <a:ext cx="7111293" cy="13410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004043"/>
                </a:solidFill>
              </a:rPr>
              <a:t>More Roads and Highways, Greater Transformation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8688" y="584744"/>
            <a:ext cx="4110926" cy="25827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February 2019</a:t>
            </a:r>
          </a:p>
        </p:txBody>
      </p:sp>
      <p:sp>
        <p:nvSpPr>
          <p:cNvPr id="3" name="Rectangle 2"/>
          <p:cNvSpPr/>
          <p:nvPr/>
        </p:nvSpPr>
        <p:spPr>
          <a:xfrm>
            <a:off x="535918" y="2323020"/>
            <a:ext cx="6904188" cy="487755"/>
          </a:xfrm>
          <a:prstGeom prst="rect">
            <a:avLst/>
          </a:prstGeom>
          <a:solidFill>
            <a:srgbClr val="0040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Expansion of National Highways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4838" y="6135315"/>
            <a:ext cx="6805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4043"/>
                </a:solidFill>
              </a:rPr>
              <a:t>2,000 kms of coastal connectivity roads identified for construction and development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1994" y="3356455"/>
            <a:ext cx="495300" cy="381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34396" y="2960515"/>
            <a:ext cx="2096219" cy="3171965"/>
            <a:chOff x="534838" y="2961416"/>
            <a:chExt cx="2096219" cy="3171965"/>
          </a:xfrm>
        </p:grpSpPr>
        <p:sp>
          <p:nvSpPr>
            <p:cNvPr id="10" name="Rounded Rectangle 9"/>
            <p:cNvSpPr/>
            <p:nvPr/>
          </p:nvSpPr>
          <p:spPr>
            <a:xfrm>
              <a:off x="534838" y="2961416"/>
              <a:ext cx="2096219" cy="3171965"/>
            </a:xfrm>
            <a:prstGeom prst="roundRect">
              <a:avLst>
                <a:gd name="adj" fmla="val 4321"/>
              </a:avLst>
            </a:prstGeom>
            <a:solidFill>
              <a:srgbClr val="74C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5318" y="3041211"/>
              <a:ext cx="20502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EXPENDITURE ON </a:t>
              </a:r>
            </a:p>
            <a:p>
              <a:pPr algn="ctr"/>
              <a:r>
                <a:rPr lang="en-US" sz="1200" b="1" dirty="0"/>
                <a:t>ROAD CONSTRUCTION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80695" y="5341620"/>
              <a:ext cx="587375" cy="50150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69067" y="4112567"/>
              <a:ext cx="587375" cy="1745089"/>
            </a:xfrm>
            <a:prstGeom prst="rect">
              <a:avLst/>
            </a:prstGeom>
            <a:solidFill>
              <a:srgbClr val="FF7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36974" y="3600263"/>
              <a:ext cx="9679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Rupee" panose="02000500000000000000" pitchFamily="2" charset="0"/>
                </a:rPr>
                <a:t>₹</a:t>
              </a:r>
              <a:r>
                <a:rPr lang="en-US" sz="1400" dirty="0"/>
                <a:t>1,16,324 </a:t>
              </a:r>
            </a:p>
            <a:p>
              <a:pPr algn="ctr"/>
              <a:r>
                <a:rPr lang="en-US" sz="1400" dirty="0"/>
                <a:t>crores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47953" y="4777570"/>
              <a:ext cx="9004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Rupee" panose="02000500000000000000" pitchFamily="2" charset="0"/>
                </a:rPr>
                <a:t>₹</a:t>
              </a:r>
              <a:r>
                <a:rPr lang="en-US" sz="1400" dirty="0"/>
                <a:t>32,483 </a:t>
              </a:r>
            </a:p>
            <a:p>
              <a:pPr algn="ctr"/>
              <a:r>
                <a:rPr lang="en-US" sz="1400" dirty="0"/>
                <a:t>crores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72296" y="5825895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2013-14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56052" y="5847845"/>
              <a:ext cx="7457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2017-18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3779" y="5023477"/>
              <a:ext cx="542925" cy="7905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7573" y="5456676"/>
              <a:ext cx="238443" cy="347207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786913" y="2952879"/>
            <a:ext cx="2096219" cy="3171965"/>
            <a:chOff x="534838" y="2961416"/>
            <a:chExt cx="2096219" cy="3171965"/>
          </a:xfrm>
        </p:grpSpPr>
        <p:sp>
          <p:nvSpPr>
            <p:cNvPr id="30" name="Rounded Rectangle 29"/>
            <p:cNvSpPr/>
            <p:nvPr/>
          </p:nvSpPr>
          <p:spPr>
            <a:xfrm>
              <a:off x="534838" y="2961416"/>
              <a:ext cx="2096219" cy="3171965"/>
            </a:xfrm>
            <a:prstGeom prst="roundRect">
              <a:avLst>
                <a:gd name="adj" fmla="val 4321"/>
              </a:avLst>
            </a:prstGeom>
            <a:solidFill>
              <a:srgbClr val="74C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318" y="3041211"/>
              <a:ext cx="20502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NATIONAL HIGHWAY </a:t>
              </a:r>
            </a:p>
            <a:p>
              <a:pPr algn="ctr"/>
              <a:r>
                <a:rPr lang="en-US" sz="1200" b="1" dirty="0"/>
                <a:t>NETWORK EXPANDED 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80695" y="4518529"/>
              <a:ext cx="587375" cy="132459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669067" y="4112567"/>
              <a:ext cx="587375" cy="1745089"/>
            </a:xfrm>
            <a:prstGeom prst="rect">
              <a:avLst/>
            </a:prstGeom>
            <a:solidFill>
              <a:srgbClr val="FF7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436974" y="3600263"/>
              <a:ext cx="9679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1,31,326</a:t>
              </a:r>
            </a:p>
            <a:p>
              <a:pPr algn="ctr"/>
              <a:r>
                <a:rPr lang="en-US" sz="1400" dirty="0"/>
                <a:t>km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47953" y="4004616"/>
              <a:ext cx="9004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92,851</a:t>
              </a:r>
            </a:p>
            <a:p>
              <a:pPr algn="ctr"/>
              <a:r>
                <a:rPr lang="en-US" sz="1400" dirty="0"/>
                <a:t>km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72296" y="5825895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2013-14 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471324" y="5834432"/>
              <a:ext cx="11256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13</a:t>
              </a:r>
              <a:r>
                <a:rPr lang="en-US" sz="1200" baseline="30000" dirty="0"/>
                <a:t>th</a:t>
              </a:r>
              <a:r>
                <a:rPr lang="en-US" sz="1200" dirty="0"/>
                <a:t> Dec. 2018 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34482" y="2957681"/>
            <a:ext cx="2305768" cy="3171965"/>
            <a:chOff x="534838" y="2961416"/>
            <a:chExt cx="2305768" cy="3171965"/>
          </a:xfrm>
        </p:grpSpPr>
        <p:sp>
          <p:nvSpPr>
            <p:cNvPr id="41" name="Rounded Rectangle 40"/>
            <p:cNvSpPr/>
            <p:nvPr/>
          </p:nvSpPr>
          <p:spPr>
            <a:xfrm>
              <a:off x="534838" y="2961416"/>
              <a:ext cx="2305768" cy="3171965"/>
            </a:xfrm>
            <a:prstGeom prst="roundRect">
              <a:avLst>
                <a:gd name="adj" fmla="val 4321"/>
              </a:avLst>
            </a:prstGeom>
            <a:solidFill>
              <a:srgbClr val="74C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65317" y="3041211"/>
              <a:ext cx="22752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SPEED OF CONSTRUCTION</a:t>
              </a:r>
            </a:p>
            <a:p>
              <a:pPr algn="ctr"/>
              <a:r>
                <a:rPr lang="en-US" sz="1200" b="1" dirty="0"/>
                <a:t> INCREASED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80695" y="5027212"/>
              <a:ext cx="587375" cy="8159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73897" y="4112567"/>
              <a:ext cx="587375" cy="1745089"/>
            </a:xfrm>
            <a:prstGeom prst="rect">
              <a:avLst/>
            </a:prstGeom>
            <a:solidFill>
              <a:srgbClr val="FF7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83620" y="3600263"/>
              <a:ext cx="96792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27 km</a:t>
              </a:r>
            </a:p>
            <a:p>
              <a:pPr algn="ctr"/>
              <a:r>
                <a:rPr lang="en-US" sz="1400" dirty="0"/>
                <a:t>per day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47953" y="4501520"/>
              <a:ext cx="90046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12 kms</a:t>
              </a:r>
            </a:p>
            <a:p>
              <a:pPr algn="ctr"/>
              <a:r>
                <a:rPr lang="en-US" sz="1400" dirty="0"/>
                <a:t>per day 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72296" y="5825895"/>
              <a:ext cx="7889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2013-14 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694726" y="5847845"/>
              <a:ext cx="74571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2017-18</a:t>
              </a:r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062" y="5365611"/>
            <a:ext cx="619125" cy="4762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614" y="5365611"/>
            <a:ext cx="619125" cy="47625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924" y="5350633"/>
            <a:ext cx="619125" cy="47625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266" y="5377671"/>
            <a:ext cx="619125" cy="47625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7686108" y="3786699"/>
            <a:ext cx="20963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043"/>
                </a:solidFill>
              </a:rPr>
              <a:t>Over 1.93 lakh kilometers </a:t>
            </a:r>
            <a:r>
              <a:rPr lang="en-US" sz="1400" dirty="0">
                <a:solidFill>
                  <a:srgbClr val="004043"/>
                </a:solidFill>
              </a:rPr>
              <a:t>of rural roads built since </a:t>
            </a:r>
            <a:r>
              <a:rPr lang="en-US" sz="1400" dirty="0"/>
              <a:t>2014</a:t>
            </a:r>
          </a:p>
        </p:txBody>
      </p:sp>
      <p:sp>
        <p:nvSpPr>
          <p:cNvPr id="69" name="Rectangle 68"/>
          <p:cNvSpPr/>
          <p:nvPr/>
        </p:nvSpPr>
        <p:spPr>
          <a:xfrm>
            <a:off x="9924826" y="3786699"/>
            <a:ext cx="18736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4043"/>
                </a:solidFill>
              </a:rPr>
              <a:t>Rural road connectivity up from </a:t>
            </a:r>
            <a:r>
              <a:rPr lang="en-US" sz="1400" b="1" dirty="0">
                <a:solidFill>
                  <a:srgbClr val="004043"/>
                </a:solidFill>
              </a:rPr>
              <a:t>56% in 2014 to 91%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924826" y="4423738"/>
            <a:ext cx="13740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(as on 9th Aug ‘18)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1473" y="3405699"/>
            <a:ext cx="495300" cy="381000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686107" y="5326187"/>
            <a:ext cx="21754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4043"/>
                </a:solidFill>
              </a:rPr>
              <a:t>Average speed of road construction goes up from  69 km/day (2013-14) to </a:t>
            </a:r>
            <a:r>
              <a:rPr lang="en-US" sz="1400" b="1" dirty="0">
                <a:solidFill>
                  <a:srgbClr val="004043"/>
                </a:solidFill>
              </a:rPr>
              <a:t>134 km/day (2017-18)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924826" y="5326187"/>
            <a:ext cx="1873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4043"/>
                </a:solidFill>
              </a:rPr>
              <a:t>Enhanced road connectivity </a:t>
            </a:r>
            <a:r>
              <a:rPr lang="en-US" sz="1400" dirty="0">
                <a:solidFill>
                  <a:srgbClr val="004043"/>
                </a:solidFill>
              </a:rPr>
              <a:t>in every village by 2019 in inaccessible areas</a:t>
            </a:r>
            <a:endParaRPr lang="en-US" sz="1400" b="1" dirty="0">
              <a:solidFill>
                <a:srgbClr val="004043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1994" y="4880560"/>
            <a:ext cx="495300" cy="381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1473" y="4929804"/>
            <a:ext cx="495300" cy="381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237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61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004043"/>
                </a:solidFill>
              </a:rPr>
              <a:t>Railways Development on Track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8688" y="584744"/>
            <a:ext cx="4110926" cy="25827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February 2019</a:t>
            </a:r>
          </a:p>
        </p:txBody>
      </p:sp>
      <p:sp>
        <p:nvSpPr>
          <p:cNvPr id="2" name="Rectangle 1"/>
          <p:cNvSpPr/>
          <p:nvPr/>
        </p:nvSpPr>
        <p:spPr>
          <a:xfrm>
            <a:off x="567907" y="2690626"/>
            <a:ext cx="3184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4043"/>
                </a:solidFill>
              </a:rPr>
              <a:t>BEST EVER SAFETY</a:t>
            </a:r>
          </a:p>
          <a:p>
            <a:pPr algn="ctr"/>
            <a:r>
              <a:rPr lang="en-US" b="1" dirty="0">
                <a:solidFill>
                  <a:srgbClr val="004043"/>
                </a:solidFill>
              </a:rPr>
              <a:t>RECORD IN TRAIN ACCIDENTS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636556" y="3275596"/>
            <a:ext cx="30472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4043"/>
                </a:solidFill>
              </a:rPr>
              <a:t>168% reduction in </a:t>
            </a:r>
          </a:p>
          <a:p>
            <a:pPr algn="ctr"/>
            <a:r>
              <a:rPr lang="en-US" sz="1600" b="1" dirty="0">
                <a:solidFill>
                  <a:srgbClr val="004043"/>
                </a:solidFill>
              </a:rPr>
              <a:t>consequential train accidents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049" y="1830877"/>
            <a:ext cx="876300" cy="876300"/>
          </a:xfrm>
          <a:prstGeom prst="rect">
            <a:avLst/>
          </a:prstGeom>
        </p:spPr>
      </p:pic>
      <p:cxnSp>
        <p:nvCxnSpPr>
          <p:cNvPr id="13" name="Straight Connector 12"/>
          <p:cNvCxnSpPr>
            <a:cxnSpLocks/>
          </p:cNvCxnSpPr>
          <p:nvPr/>
        </p:nvCxnSpPr>
        <p:spPr>
          <a:xfrm flipH="1" flipV="1">
            <a:off x="566471" y="3413452"/>
            <a:ext cx="751613" cy="155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3021496" y="3413451"/>
            <a:ext cx="719855" cy="15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741351" y="3413452"/>
            <a:ext cx="0" cy="3044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66469" y="3413452"/>
            <a:ext cx="0" cy="30448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6469" y="6458306"/>
            <a:ext cx="31860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200698" y="4598528"/>
            <a:ext cx="552091" cy="1499238"/>
          </a:xfrm>
          <a:prstGeom prst="rect">
            <a:avLst/>
          </a:prstGeom>
          <a:solidFill>
            <a:srgbClr val="007E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2261824" y="5460496"/>
            <a:ext cx="495062" cy="637272"/>
          </a:xfrm>
          <a:prstGeom prst="rect">
            <a:avLst/>
          </a:prstGeom>
          <a:solidFill>
            <a:srgbClr val="13A90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1194428" y="4245587"/>
            <a:ext cx="620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118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303874" y="5153650"/>
            <a:ext cx="418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44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166266" y="6107253"/>
            <a:ext cx="10278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30</a:t>
            </a:r>
            <a:r>
              <a:rPr lang="en-US" sz="1100" baseline="30000" dirty="0"/>
              <a:t>th</a:t>
            </a:r>
            <a:r>
              <a:rPr lang="en-US" sz="1100" dirty="0"/>
              <a:t> Nov. 2018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103885" y="6107253"/>
            <a:ext cx="7024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2013-14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36762" y="6097766"/>
            <a:ext cx="23550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1804068" y="4614919"/>
            <a:ext cx="465499" cy="721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01499" y="5921780"/>
            <a:ext cx="22019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4043"/>
                </a:solidFill>
              </a:rPr>
              <a:t>BROAD GAUGE LINE COMMISSIONED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26299" y="5920671"/>
            <a:ext cx="20206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4043"/>
                </a:solidFill>
              </a:rPr>
              <a:t> </a:t>
            </a:r>
            <a:r>
              <a:rPr lang="en-US" sz="1600" b="1" dirty="0">
                <a:solidFill>
                  <a:srgbClr val="004043"/>
                </a:solidFill>
              </a:rPr>
              <a:t>50% INCREASE IN TRACK RENEWAL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0483" y="3385470"/>
            <a:ext cx="2754302" cy="1547932"/>
          </a:xfrm>
          <a:prstGeom prst="rect">
            <a:avLst/>
          </a:prstGeom>
          <a:ln w="38100">
            <a:noFill/>
          </a:ln>
        </p:spPr>
      </p:pic>
      <p:sp>
        <p:nvSpPr>
          <p:cNvPr id="50" name="Rectangle 49"/>
          <p:cNvSpPr/>
          <p:nvPr/>
        </p:nvSpPr>
        <p:spPr>
          <a:xfrm>
            <a:off x="9040768" y="4933401"/>
            <a:ext cx="2756543" cy="1223787"/>
          </a:xfrm>
          <a:prstGeom prst="rect">
            <a:avLst/>
          </a:prstGeom>
          <a:solidFill>
            <a:srgbClr val="00404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North East is fully integrated with rest of India with the entire network converted to Broad Gauge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4066306" y="3136439"/>
            <a:ext cx="2107193" cy="2729171"/>
            <a:chOff x="4238941" y="3024298"/>
            <a:chExt cx="2107193" cy="272917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0343" y="3597766"/>
              <a:ext cx="1793635" cy="1750588"/>
            </a:xfrm>
            <a:prstGeom prst="rect">
              <a:avLst/>
            </a:prstGeom>
          </p:spPr>
        </p:pic>
        <p:sp>
          <p:nvSpPr>
            <p:cNvPr id="56" name="Rectangle 55"/>
            <p:cNvSpPr/>
            <p:nvPr/>
          </p:nvSpPr>
          <p:spPr>
            <a:xfrm>
              <a:off x="4259726" y="5476470"/>
              <a:ext cx="702436" cy="276999"/>
            </a:xfrm>
            <a:prstGeom prst="rect">
              <a:avLst/>
            </a:prstGeom>
            <a:solidFill>
              <a:srgbClr val="643F29"/>
            </a:solidFill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2009-14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298439" y="5471586"/>
              <a:ext cx="1031051" cy="276999"/>
            </a:xfrm>
            <a:prstGeom prst="rect">
              <a:avLst/>
            </a:prstGeom>
            <a:solidFill>
              <a:srgbClr val="643F29"/>
            </a:solidFill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2014 - Mar18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38941" y="3707302"/>
              <a:ext cx="104708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7,600 kms</a:t>
              </a:r>
            </a:p>
            <a:p>
              <a:r>
                <a:rPr lang="en-US" sz="1400" dirty="0"/>
                <a:t>in 5 years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404851" y="3024298"/>
              <a:ext cx="9412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9,528 kms</a:t>
              </a:r>
            </a:p>
            <a:p>
              <a:r>
                <a:rPr lang="en-US" sz="1400" dirty="0"/>
                <a:t>in 4 years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533344" y="3341983"/>
            <a:ext cx="2212992" cy="2523626"/>
            <a:chOff x="4238941" y="3239958"/>
            <a:chExt cx="2212992" cy="2523626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0343" y="3597766"/>
              <a:ext cx="1793635" cy="1750588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4259726" y="5476470"/>
              <a:ext cx="702436" cy="276999"/>
            </a:xfrm>
            <a:prstGeom prst="rect">
              <a:avLst/>
            </a:prstGeom>
            <a:solidFill>
              <a:srgbClr val="643F29"/>
            </a:solidFill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2013-14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495812" y="5486585"/>
              <a:ext cx="737702" cy="276999"/>
            </a:xfrm>
            <a:prstGeom prst="rect">
              <a:avLst/>
            </a:prstGeom>
            <a:solidFill>
              <a:srgbClr val="643F29"/>
            </a:solidFill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2017-18 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238941" y="3879826"/>
              <a:ext cx="10470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2,926 kms</a:t>
              </a:r>
              <a:endParaRPr lang="en-US" sz="16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404851" y="3239958"/>
              <a:ext cx="10470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4,405 kms</a:t>
              </a:r>
              <a:endParaRPr lang="en-US" sz="16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46A5AE"/>
                </a:solidFill>
              </a:rPr>
              <a:t>Direct Benefit Transfer Ensuring Money in Account, Removing Middlemen</a:t>
            </a:r>
            <a:endParaRPr lang="en-IN" sz="4000" b="1" dirty="0">
              <a:solidFill>
                <a:srgbClr val="46A5A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February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5956" y="4808502"/>
            <a:ext cx="3212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World’s largest cash transfer program with over </a:t>
            </a:r>
            <a:endParaRPr lang="en-IN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06406" y="5339138"/>
            <a:ext cx="3212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6A5AE"/>
                </a:solidFill>
              </a:rPr>
              <a:t>23.67 crore</a:t>
            </a:r>
            <a:endParaRPr lang="en-IN" sz="4000" b="1" dirty="0">
              <a:solidFill>
                <a:srgbClr val="46A5A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347" y="5922847"/>
            <a:ext cx="458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6A5AE"/>
                </a:solidFill>
              </a:rPr>
              <a:t>beneficiaries receiving over </a:t>
            </a:r>
            <a:r>
              <a:rPr lang="en-US" b="1" dirty="0">
                <a:solidFill>
                  <a:srgbClr val="46A5AE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rgbClr val="46A5AE"/>
                </a:solidFill>
              </a:rPr>
              <a:t>1,04,045 crore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7578" y="4805196"/>
            <a:ext cx="3658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46A5AE"/>
                </a:solidFill>
                <a:latin typeface="Rupee" panose="02000500000000000000" pitchFamily="2" charset="0"/>
              </a:rPr>
              <a:t>₹6</a:t>
            </a:r>
            <a:r>
              <a:rPr lang="en-US" sz="4000" b="1" dirty="0">
                <a:solidFill>
                  <a:srgbClr val="46A5AE"/>
                </a:solidFill>
              </a:rPr>
              <a:t>,06,473 crore </a:t>
            </a:r>
            <a:endParaRPr lang="en-IN" sz="4000" b="1" dirty="0">
              <a:solidFill>
                <a:srgbClr val="46A5A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0518" y="5318647"/>
            <a:ext cx="3871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A5AE"/>
                </a:solidFill>
              </a:rPr>
              <a:t>directly transferred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4058" y="5666167"/>
            <a:ext cx="3212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into bank account of </a:t>
            </a:r>
          </a:p>
          <a:p>
            <a:pPr algn="ctr"/>
            <a:r>
              <a:rPr lang="en-US" sz="2000" dirty="0"/>
              <a:t>beneficiaries of 437 schemes</a:t>
            </a:r>
            <a:endParaRPr lang="en-IN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279" y="3484596"/>
            <a:ext cx="1147046" cy="990882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</p:cNvCxnSpPr>
          <p:nvPr/>
        </p:nvCxnSpPr>
        <p:spPr>
          <a:xfrm>
            <a:off x="980661" y="4705823"/>
            <a:ext cx="3038502" cy="30479"/>
          </a:xfrm>
          <a:prstGeom prst="line">
            <a:avLst/>
          </a:prstGeom>
          <a:ln w="28575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5194058" y="4733915"/>
            <a:ext cx="3212757" cy="7820"/>
          </a:xfrm>
          <a:prstGeom prst="line">
            <a:avLst/>
          </a:prstGeom>
          <a:ln w="28575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7110" y="3595792"/>
            <a:ext cx="1129015" cy="10318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A95AD-AB76-41E8-9148-1EB4C801A651}"/>
              </a:ext>
            </a:extLst>
          </p:cNvPr>
          <p:cNvSpPr txBox="1"/>
          <p:nvPr/>
        </p:nvSpPr>
        <p:spPr>
          <a:xfrm>
            <a:off x="9431373" y="4806188"/>
            <a:ext cx="25460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About </a:t>
            </a:r>
            <a:r>
              <a:rPr lang="en-US" sz="2800" b="1" dirty="0">
                <a:solidFill>
                  <a:srgbClr val="46A5AE"/>
                </a:solidFill>
              </a:rPr>
              <a:t>8 crore</a:t>
            </a:r>
            <a:r>
              <a:rPr lang="en-IN" sz="2800" dirty="0"/>
              <a:t> </a:t>
            </a:r>
            <a:r>
              <a:rPr lang="en-IN" sz="2000" dirty="0"/>
              <a:t>fictitious beneficiaries removed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8A7E3F-3EE0-41C4-B859-DBD0ADB5194D}"/>
              </a:ext>
            </a:extLst>
          </p:cNvPr>
          <p:cNvCxnSpPr>
            <a:cxnSpLocks/>
          </p:cNvCxnSpPr>
          <p:nvPr/>
        </p:nvCxnSpPr>
        <p:spPr>
          <a:xfrm>
            <a:off x="9221823" y="4301133"/>
            <a:ext cx="0" cy="1994777"/>
          </a:xfrm>
          <a:prstGeom prst="line">
            <a:avLst/>
          </a:prstGeom>
          <a:ln w="28575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3683DF0-FAF9-45F0-A65E-C75F3D29D6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4898" y="3637168"/>
            <a:ext cx="991717" cy="94906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39BE23-E9EA-44A7-B3D4-DAA00F1C87BB}"/>
              </a:ext>
            </a:extLst>
          </p:cNvPr>
          <p:cNvCxnSpPr>
            <a:cxnSpLocks/>
          </p:cNvCxnSpPr>
          <p:nvPr/>
        </p:nvCxnSpPr>
        <p:spPr>
          <a:xfrm flipV="1">
            <a:off x="9607827" y="4731516"/>
            <a:ext cx="1937928" cy="14064"/>
          </a:xfrm>
          <a:prstGeom prst="line">
            <a:avLst/>
          </a:prstGeom>
          <a:ln w="28575">
            <a:solidFill>
              <a:srgbClr val="46A5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9278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88370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861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2" y="958355"/>
            <a:ext cx="6878126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004043"/>
                </a:solidFill>
              </a:rPr>
              <a:t>Promising Affordable Air Travel </a:t>
            </a:r>
            <a:r>
              <a:rPr lang="en-IN" sz="4000" dirty="0">
                <a:solidFill>
                  <a:srgbClr val="004043"/>
                </a:solidFill>
              </a:rPr>
              <a:t>Ude Desh ka Aam Nagrik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8688" y="584744"/>
            <a:ext cx="4110926" cy="25827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February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836" y="1537305"/>
            <a:ext cx="1825830" cy="80120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28858" y="2635802"/>
            <a:ext cx="1920240" cy="1920240"/>
          </a:xfrm>
          <a:prstGeom prst="ellipse">
            <a:avLst/>
          </a:prstGeom>
          <a:solidFill>
            <a:srgbClr val="4CA391"/>
          </a:solidFill>
          <a:ln w="762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India emerges as the world’s third largest aviation market</a:t>
            </a:r>
          </a:p>
        </p:txBody>
      </p:sp>
      <p:sp>
        <p:nvSpPr>
          <p:cNvPr id="17" name="Oval 16"/>
          <p:cNvSpPr/>
          <p:nvPr/>
        </p:nvSpPr>
        <p:spPr>
          <a:xfrm>
            <a:off x="3653093" y="4550777"/>
            <a:ext cx="1919575" cy="1920240"/>
          </a:xfrm>
          <a:prstGeom prst="ellipse">
            <a:avLst/>
          </a:prstGeom>
          <a:solidFill>
            <a:srgbClr val="4CA391"/>
          </a:solidFill>
          <a:ln w="762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12 lakh seats made available to people at lower tariffs</a:t>
            </a:r>
          </a:p>
        </p:txBody>
      </p:sp>
      <p:sp>
        <p:nvSpPr>
          <p:cNvPr id="18" name="Oval 17"/>
          <p:cNvSpPr/>
          <p:nvPr/>
        </p:nvSpPr>
        <p:spPr>
          <a:xfrm>
            <a:off x="4760244" y="2662696"/>
            <a:ext cx="1920240" cy="1920240"/>
          </a:xfrm>
          <a:prstGeom prst="ellipse">
            <a:avLst/>
          </a:prstGeom>
          <a:solidFill>
            <a:srgbClr val="4CA391"/>
          </a:solidFill>
          <a:ln w="762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For the first time, more people traveled in airplanes than in AC trains</a:t>
            </a:r>
          </a:p>
        </p:txBody>
      </p:sp>
      <p:sp>
        <p:nvSpPr>
          <p:cNvPr id="20" name="Oval 19"/>
          <p:cNvSpPr/>
          <p:nvPr/>
        </p:nvSpPr>
        <p:spPr>
          <a:xfrm>
            <a:off x="1415752" y="4551216"/>
            <a:ext cx="1920240" cy="1920240"/>
          </a:xfrm>
          <a:prstGeom prst="ellipse">
            <a:avLst/>
          </a:prstGeom>
          <a:solidFill>
            <a:srgbClr val="4CA391"/>
          </a:solidFill>
          <a:ln w="762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Domestic air passengers crossed 120 million in 2018</a:t>
            </a:r>
          </a:p>
        </p:txBody>
      </p:sp>
      <p:sp>
        <p:nvSpPr>
          <p:cNvPr id="21" name="Oval 20"/>
          <p:cNvSpPr/>
          <p:nvPr/>
        </p:nvSpPr>
        <p:spPr>
          <a:xfrm>
            <a:off x="2627618" y="2630537"/>
            <a:ext cx="1920240" cy="1920240"/>
          </a:xfrm>
          <a:prstGeom prst="ellipse">
            <a:avLst/>
          </a:prstGeom>
          <a:solidFill>
            <a:srgbClr val="4CA391"/>
          </a:solidFill>
          <a:ln w="76200">
            <a:solidFill>
              <a:srgbClr val="E3E3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National Civil Aviation Policy-2016 unveiled to transform the sector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658" y="2334412"/>
            <a:ext cx="548640" cy="5486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044" y="2300138"/>
            <a:ext cx="548640" cy="5486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552" y="4192109"/>
            <a:ext cx="548640" cy="5486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802" y="4301318"/>
            <a:ext cx="548640" cy="5486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616" y="2281794"/>
            <a:ext cx="548640" cy="54864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412" y="3470509"/>
            <a:ext cx="2459916" cy="26295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3115" y="3484967"/>
            <a:ext cx="2557532" cy="262427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58041" y="3622816"/>
            <a:ext cx="198240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103 operational airports since Independence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chemeClr val="bg1"/>
                </a:solidFill>
              </a:rPr>
              <a:t>UDAN added 40 airports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491063" y="4439535"/>
            <a:ext cx="224821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Regional air connectivity to unserved &amp; underserved airports at subsidized fare of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chemeClr val="bg1"/>
                </a:solidFill>
              </a:rPr>
              <a:t>2,500 per hour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06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dirty="0"/>
              <a:t>Deadweight Tonnage*</a:t>
            </a:r>
          </a:p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38617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2" y="958355"/>
            <a:ext cx="6878126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004043"/>
                </a:solidFill>
              </a:rPr>
              <a:t>Harnessing Inland Waterways to Boost Connectivity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8688" y="590482"/>
            <a:ext cx="4110926" cy="25712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February 2019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58041" y="3622816"/>
            <a:ext cx="198240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102 operational airports since Independence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chemeClr val="bg1"/>
                </a:solidFill>
              </a:rPr>
              <a:t>UDAN added 34 airports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491063" y="4439535"/>
            <a:ext cx="224821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Regional air connectivity to unserved &amp; underserved airports at subsidized fare of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chemeClr val="bg1"/>
                </a:solidFill>
              </a:rPr>
              <a:t>2,500 per hour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6252" y="4349272"/>
            <a:ext cx="3167743" cy="1755356"/>
          </a:xfrm>
          <a:prstGeom prst="round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Rounded Rectangle 30"/>
          <p:cNvSpPr/>
          <p:nvPr/>
        </p:nvSpPr>
        <p:spPr>
          <a:xfrm>
            <a:off x="4430745" y="4346872"/>
            <a:ext cx="3167743" cy="1755356"/>
          </a:xfrm>
          <a:prstGeom prst="round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IN" dirty="0"/>
          </a:p>
        </p:txBody>
      </p:sp>
      <p:sp>
        <p:nvSpPr>
          <p:cNvPr id="32" name="Rounded Rectangle 31"/>
          <p:cNvSpPr/>
          <p:nvPr/>
        </p:nvSpPr>
        <p:spPr>
          <a:xfrm>
            <a:off x="8404031" y="4327661"/>
            <a:ext cx="3167743" cy="1755356"/>
          </a:xfrm>
          <a:prstGeom prst="round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IN" dirty="0"/>
          </a:p>
        </p:txBody>
      </p:sp>
      <p:sp>
        <p:nvSpPr>
          <p:cNvPr id="12" name="Oval 11"/>
          <p:cNvSpPr/>
          <p:nvPr/>
        </p:nvSpPr>
        <p:spPr>
          <a:xfrm>
            <a:off x="1529324" y="3644015"/>
            <a:ext cx="1216479" cy="1216479"/>
          </a:xfrm>
          <a:prstGeom prst="ellipse">
            <a:avLst/>
          </a:prstGeom>
          <a:solidFill>
            <a:schemeClr val="bg1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C:\Users\Tarun Tapaswai\Desktop\New folder (5)\SHIP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5293" y="3681737"/>
            <a:ext cx="824533" cy="70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/>
          <p:cNvSpPr/>
          <p:nvPr/>
        </p:nvSpPr>
        <p:spPr>
          <a:xfrm>
            <a:off x="5487759" y="3657799"/>
            <a:ext cx="1216479" cy="1216479"/>
          </a:xfrm>
          <a:prstGeom prst="ellipse">
            <a:avLst/>
          </a:prstGeom>
          <a:solidFill>
            <a:schemeClr val="bg1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5" name="Picture 3" descr="C:\Users\Tarun Tapaswai\Desktop\New folder (5)\TI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4896" y="3777789"/>
            <a:ext cx="802203" cy="68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9389393" y="3573418"/>
            <a:ext cx="1216479" cy="1216479"/>
          </a:xfrm>
          <a:prstGeom prst="ellipse">
            <a:avLst/>
          </a:prstGeom>
          <a:solidFill>
            <a:schemeClr val="bg1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6" name="Picture 4" descr="C:\Users\Tarun Tapaswai\Desktop\New folder (5)\ARROW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7557" y="3713022"/>
            <a:ext cx="783821" cy="67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94246" y="4873560"/>
            <a:ext cx="2669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First of the 4 multi-modal terminals constructed on </a:t>
            </a:r>
            <a:r>
              <a:rPr lang="en-IN" b="1" dirty="0">
                <a:solidFill>
                  <a:schemeClr val="bg1"/>
                </a:solidFill>
              </a:rPr>
              <a:t>National Waterways – 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12282" y="4879008"/>
            <a:ext cx="2669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Completed in a record time under </a:t>
            </a:r>
            <a:r>
              <a:rPr lang="en-IN" b="1" dirty="0" err="1">
                <a:solidFill>
                  <a:schemeClr val="bg1"/>
                </a:solidFill>
              </a:rPr>
              <a:t>Rs</a:t>
            </a:r>
            <a:r>
              <a:rPr lang="en-IN" b="1" dirty="0">
                <a:solidFill>
                  <a:schemeClr val="bg1"/>
                </a:solidFill>
              </a:rPr>
              <a:t> 5369 crore Jal Marg </a:t>
            </a:r>
            <a:r>
              <a:rPr lang="en-IN" b="1" dirty="0" err="1">
                <a:solidFill>
                  <a:schemeClr val="bg1"/>
                </a:solidFill>
              </a:rPr>
              <a:t>Vikas</a:t>
            </a:r>
            <a:r>
              <a:rPr lang="en-IN" b="1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84843" y="4879008"/>
            <a:ext cx="2833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Enable commercial navigation of vessels of </a:t>
            </a:r>
            <a:r>
              <a:rPr lang="en-IN" b="1" dirty="0">
                <a:solidFill>
                  <a:schemeClr val="bg1"/>
                </a:solidFill>
              </a:rPr>
              <a:t>1,500-2,000 DWT* capacity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764" y="6354679"/>
            <a:ext cx="296771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100" dirty="0">
                <a:solidFill>
                  <a:srgbClr val="004043"/>
                </a:solidFill>
              </a:rPr>
              <a:t>Deadweight Tonnage*</a:t>
            </a:r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381100" y="2366682"/>
            <a:ext cx="7002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4043"/>
                </a:solidFill>
              </a:rPr>
              <a:t>India’s First Inland Waterways Terminal on River Ganga Inaugurated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37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solidFill>
              <a:srgbClr val="0040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3600" b="1" dirty="0">
                <a:solidFill>
                  <a:srgbClr val="004043"/>
                </a:solidFill>
              </a:rPr>
              <a:t>Thrust to Environment Friendly &amp; Cheaper Fuel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 rot="16200000">
            <a:off x="7521146" y="572708"/>
            <a:ext cx="341551" cy="34155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/>
          <p:cNvGrpSpPr/>
          <p:nvPr/>
        </p:nvGrpSpPr>
        <p:grpSpPr>
          <a:xfrm>
            <a:off x="188120" y="5649712"/>
            <a:ext cx="11802456" cy="1002313"/>
            <a:chOff x="-137198" y="5649712"/>
            <a:chExt cx="12127773" cy="10023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88626" y="5649712"/>
              <a:ext cx="3101949" cy="99613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911785" y="5655892"/>
              <a:ext cx="3002288" cy="99613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9643" y="5649712"/>
              <a:ext cx="3101949" cy="99613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-137198" y="5655892"/>
              <a:ext cx="3002288" cy="996133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10376006" y="5601520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February 2019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0023" y="4374475"/>
            <a:ext cx="3161833" cy="1280385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241765" y="2653319"/>
            <a:ext cx="2289278" cy="2267405"/>
          </a:xfrm>
          <a:prstGeom prst="ellipse">
            <a:avLst/>
          </a:prstGeom>
          <a:solidFill>
            <a:srgbClr val="FEC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ounded Rectangle 51"/>
          <p:cNvSpPr/>
          <p:nvPr/>
        </p:nvSpPr>
        <p:spPr>
          <a:xfrm>
            <a:off x="387067" y="6291705"/>
            <a:ext cx="9219514" cy="276999"/>
          </a:xfrm>
          <a:prstGeom prst="roundRect">
            <a:avLst>
              <a:gd name="adj" fmla="val 50000"/>
            </a:avLst>
          </a:prstGeom>
          <a:solidFill>
            <a:srgbClr val="FEC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601255" y="6291705"/>
            <a:ext cx="8847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1200" b="1" dirty="0">
                <a:solidFill>
                  <a:srgbClr val="004043"/>
                </a:solidFill>
              </a:rPr>
              <a:t>CNG is cheaper by 60% &amp; 45% </a:t>
            </a:r>
            <a:r>
              <a:rPr lang="en-IN" sz="1200" dirty="0">
                <a:solidFill>
                  <a:srgbClr val="004043"/>
                </a:solidFill>
              </a:rPr>
              <a:t>as compared with Petrol and Diesel respectively &amp; </a:t>
            </a:r>
            <a:r>
              <a:rPr lang="en-IN" sz="1200" b="1" dirty="0">
                <a:solidFill>
                  <a:srgbClr val="004043"/>
                </a:solidFill>
              </a:rPr>
              <a:t>PNG is cheaper by 40% </a:t>
            </a:r>
            <a:r>
              <a:rPr lang="en-IN" sz="1200" dirty="0">
                <a:solidFill>
                  <a:srgbClr val="004043"/>
                </a:solidFill>
              </a:rPr>
              <a:t>as compared to market price LPG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5940" y="5716532"/>
            <a:ext cx="1449874" cy="537492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2377102" y="2706237"/>
            <a:ext cx="2177785" cy="2169014"/>
          </a:xfrm>
          <a:prstGeom prst="ellipse">
            <a:avLst/>
          </a:prstGeom>
          <a:solidFill>
            <a:srgbClr val="FEC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484304" y="2777542"/>
            <a:ext cx="19318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004043"/>
                </a:solidFill>
              </a:rPr>
              <a:t>Foundation Stones laid for City Gas Distribution (CGD) projects in 129 districts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564911" y="2839223"/>
            <a:ext cx="18766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004043"/>
                </a:solidFill>
              </a:rPr>
              <a:t>10th CGD Projects Bidding Round launched to cover additional 124 districts </a:t>
            </a:r>
          </a:p>
        </p:txBody>
      </p:sp>
      <p:sp>
        <p:nvSpPr>
          <p:cNvPr id="79" name="Oval 78"/>
          <p:cNvSpPr/>
          <p:nvPr/>
        </p:nvSpPr>
        <p:spPr>
          <a:xfrm>
            <a:off x="1868256" y="4449232"/>
            <a:ext cx="1413898" cy="1413898"/>
          </a:xfrm>
          <a:prstGeom prst="ellipse">
            <a:avLst/>
          </a:prstGeom>
          <a:solidFill>
            <a:srgbClr val="0A782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247" y="4606811"/>
            <a:ext cx="901177" cy="915481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7850661" y="3455723"/>
            <a:ext cx="0" cy="2006548"/>
          </a:xfrm>
          <a:prstGeom prst="line">
            <a:avLst/>
          </a:prstGeom>
          <a:ln w="28575">
            <a:solidFill>
              <a:srgbClr val="004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9632241" y="3273385"/>
            <a:ext cx="2128571" cy="2128571"/>
          </a:xfrm>
          <a:prstGeom prst="ellipse">
            <a:avLst/>
          </a:prstGeom>
          <a:solidFill>
            <a:srgbClr val="00404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/>
          <p:cNvSpPr/>
          <p:nvPr/>
        </p:nvSpPr>
        <p:spPr>
          <a:xfrm>
            <a:off x="9794836" y="3616281"/>
            <a:ext cx="188501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IN" dirty="0">
                <a:solidFill>
                  <a:schemeClr val="bg1"/>
                </a:solidFill>
              </a:rPr>
              <a:t>CGD Projects </a:t>
            </a:r>
          </a:p>
          <a:p>
            <a:pPr algn="ctr">
              <a:lnSpc>
                <a:spcPts val="1600"/>
              </a:lnSpc>
            </a:pPr>
            <a:r>
              <a:rPr lang="en-IN" dirty="0">
                <a:solidFill>
                  <a:schemeClr val="bg1"/>
                </a:solidFill>
              </a:rPr>
              <a:t>in 96 cities benefiting 46.5 lakh households &amp; 32 lakh CNG vehicles </a:t>
            </a:r>
          </a:p>
          <a:p>
            <a:pPr algn="ctr">
              <a:lnSpc>
                <a:spcPts val="1600"/>
              </a:lnSpc>
            </a:pPr>
            <a:r>
              <a:rPr lang="en-IN" sz="1200" dirty="0">
                <a:solidFill>
                  <a:schemeClr val="bg1"/>
                </a:solidFill>
              </a:rPr>
              <a:t>(till Sept. 2018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4" name="Oval 83"/>
          <p:cNvSpPr/>
          <p:nvPr/>
        </p:nvSpPr>
        <p:spPr>
          <a:xfrm>
            <a:off x="8359508" y="4002316"/>
            <a:ext cx="1413898" cy="1413898"/>
          </a:xfrm>
          <a:prstGeom prst="ellipse">
            <a:avLst/>
          </a:prstGeom>
          <a:solidFill>
            <a:srgbClr val="0A782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2750" y="4341952"/>
            <a:ext cx="749165" cy="749165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5192917" y="2040140"/>
            <a:ext cx="2128571" cy="2128571"/>
          </a:xfrm>
          <a:prstGeom prst="ellipse">
            <a:avLst/>
          </a:prstGeom>
          <a:solidFill>
            <a:srgbClr val="00404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5298940" y="2273113"/>
            <a:ext cx="1948626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IN" sz="1700" dirty="0">
                <a:solidFill>
                  <a:schemeClr val="bg1"/>
                </a:solidFill>
              </a:rPr>
              <a:t>2 crore </a:t>
            </a:r>
          </a:p>
          <a:p>
            <a:pPr algn="ctr">
              <a:lnSpc>
                <a:spcPts val="1600"/>
              </a:lnSpc>
            </a:pPr>
            <a:r>
              <a:rPr lang="en-IN" sz="1700" dirty="0">
                <a:solidFill>
                  <a:schemeClr val="bg1"/>
                </a:solidFill>
              </a:rPr>
              <a:t>PNG connections </a:t>
            </a:r>
          </a:p>
          <a:p>
            <a:pPr algn="ctr">
              <a:lnSpc>
                <a:spcPts val="1600"/>
              </a:lnSpc>
            </a:pPr>
            <a:r>
              <a:rPr lang="en-IN" sz="1700" dirty="0">
                <a:solidFill>
                  <a:schemeClr val="bg1"/>
                </a:solidFill>
              </a:rPr>
              <a:t>&amp; 4,600 CNG stations to be installed in 8 years to cover 70% of population </a:t>
            </a:r>
          </a:p>
        </p:txBody>
      </p:sp>
      <p:sp>
        <p:nvSpPr>
          <p:cNvPr id="38" name="Oval 37"/>
          <p:cNvSpPr/>
          <p:nvPr/>
        </p:nvSpPr>
        <p:spPr>
          <a:xfrm>
            <a:off x="5551570" y="4001862"/>
            <a:ext cx="1413898" cy="1413898"/>
          </a:xfrm>
          <a:prstGeom prst="ellipse">
            <a:avLst/>
          </a:prstGeom>
          <a:solidFill>
            <a:srgbClr val="0A782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762" y="4284561"/>
            <a:ext cx="1027893" cy="81479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969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68497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mv</a:t>
            </a:r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911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3600" b="1" dirty="0">
                <a:solidFill>
                  <a:srgbClr val="004043"/>
                </a:solidFill>
              </a:rPr>
              <a:t>100% Electrification of Broad Gauge Routes of Indian Railways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9347" y="6345137"/>
            <a:ext cx="1847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4043"/>
                </a:solidFill>
              </a:rPr>
              <a:t>As on 1</a:t>
            </a:r>
            <a:r>
              <a:rPr lang="en-US" sz="1200" baseline="30000" dirty="0">
                <a:solidFill>
                  <a:srgbClr val="004043"/>
                </a:solidFill>
              </a:rPr>
              <a:t>st</a:t>
            </a:r>
            <a:r>
              <a:rPr lang="en-US" sz="1200" dirty="0">
                <a:solidFill>
                  <a:srgbClr val="004043"/>
                </a:solidFill>
              </a:rPr>
              <a:t> February 2019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5818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4382" y="3170389"/>
            <a:ext cx="3142416" cy="3142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0449" y="3820216"/>
            <a:ext cx="340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4043"/>
                </a:solidFill>
              </a:rPr>
              <a:t>₹12,134.50 Cr </a:t>
            </a:r>
            <a:r>
              <a:rPr lang="en-IN" sz="2000" dirty="0"/>
              <a:t>allocated to</a:t>
            </a:r>
          </a:p>
          <a:p>
            <a:pPr algn="ctr"/>
            <a:r>
              <a:rPr lang="en-IN" sz="2000" dirty="0"/>
              <a:t> cover 13,675 route kilometres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79807" y="382619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Railways to save fuel bill up to </a:t>
            </a:r>
            <a:r>
              <a:rPr lang="en-IN" sz="2000" b="1" dirty="0">
                <a:solidFill>
                  <a:srgbClr val="004043"/>
                </a:solidFill>
              </a:rPr>
              <a:t>₹13,510 Cr per annum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5546" y="5561901"/>
            <a:ext cx="3483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To reduce fossil fuel consumption by </a:t>
            </a:r>
          </a:p>
          <a:p>
            <a:pPr algn="ctr"/>
            <a:r>
              <a:rPr lang="en-IN" sz="2000" b="1" dirty="0">
                <a:solidFill>
                  <a:srgbClr val="004043"/>
                </a:solidFill>
              </a:rPr>
              <a:t>2.83 billion litre/annum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05655" y="5509306"/>
            <a:ext cx="4604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Generate direct employment of </a:t>
            </a:r>
          </a:p>
          <a:p>
            <a:pPr algn="ctr"/>
            <a:r>
              <a:rPr lang="en-IN" sz="2000" b="1" dirty="0">
                <a:solidFill>
                  <a:srgbClr val="004043"/>
                </a:solidFill>
              </a:rPr>
              <a:t>about 20.4 Cr man-days</a:t>
            </a:r>
            <a:r>
              <a:rPr lang="en-IN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IN" sz="2000" dirty="0"/>
              <a:t>during construction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62" y="4851498"/>
            <a:ext cx="723093" cy="7160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055" y="3013427"/>
            <a:ext cx="783791" cy="7837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2983" y="3051194"/>
            <a:ext cx="954432" cy="7198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813372"/>
            <a:ext cx="773382" cy="7056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01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26026" y="911261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dirty="0"/>
              <a:t>Deadweight Tonnage*</a:t>
            </a:r>
          </a:p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6333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6793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 FOR NEW INDIA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2" y="958355"/>
            <a:ext cx="6878126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004043"/>
                </a:solidFill>
              </a:rPr>
              <a:t>Significant Steps taken to Clean Ganga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164" y="592850"/>
            <a:ext cx="4113762" cy="25664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6674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3</a:t>
            </a:r>
            <a:r>
              <a:rPr lang="en-US" sz="1100" baseline="30000" dirty="0">
                <a:solidFill>
                  <a:srgbClr val="004043"/>
                </a:solidFill>
              </a:rPr>
              <a:t>rd</a:t>
            </a:r>
            <a:r>
              <a:rPr lang="en-US" sz="1100" dirty="0">
                <a:solidFill>
                  <a:srgbClr val="004043"/>
                </a:solidFill>
              </a:rPr>
              <a:t> December, 2018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58041" y="3622816"/>
            <a:ext cx="198240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102 operational airports since Independence</a:t>
            </a:r>
            <a:r>
              <a:rPr lang="en-US" sz="1300" dirty="0">
                <a:solidFill>
                  <a:schemeClr val="bg1"/>
                </a:solidFill>
              </a:rPr>
              <a:t>, </a:t>
            </a:r>
            <a:r>
              <a:rPr lang="en-US" sz="2000" b="1" dirty="0">
                <a:solidFill>
                  <a:schemeClr val="bg1"/>
                </a:solidFill>
              </a:rPr>
              <a:t>UDAN added 34 airports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491063" y="4439535"/>
            <a:ext cx="224821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Regional air connectivity to unserved &amp; underserved airports at subsidized fare of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chemeClr val="bg1"/>
                </a:solidFill>
              </a:rPr>
              <a:t>2,500 per hour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0128" y="4237772"/>
            <a:ext cx="22156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4043"/>
                </a:solidFill>
              </a:rPr>
              <a:t>254 projects worth ₹25,500 Cr </a:t>
            </a:r>
            <a:r>
              <a:rPr lang="en-IN" sz="2000" dirty="0">
                <a:solidFill>
                  <a:srgbClr val="004043"/>
                </a:solidFill>
              </a:rPr>
              <a:t>approved under </a:t>
            </a:r>
            <a:r>
              <a:rPr lang="en-IN" sz="2000" dirty="0" err="1">
                <a:solidFill>
                  <a:srgbClr val="004043"/>
                </a:solidFill>
              </a:rPr>
              <a:t>Namami</a:t>
            </a:r>
            <a:r>
              <a:rPr lang="en-IN" sz="2000" dirty="0">
                <a:solidFill>
                  <a:srgbClr val="004043"/>
                </a:solidFill>
              </a:rPr>
              <a:t> </a:t>
            </a:r>
            <a:r>
              <a:rPr lang="en-IN" sz="2000" dirty="0" err="1">
                <a:solidFill>
                  <a:srgbClr val="004043"/>
                </a:solidFill>
              </a:rPr>
              <a:t>Gange</a:t>
            </a:r>
            <a:r>
              <a:rPr lang="en-IN" sz="2000" dirty="0">
                <a:solidFill>
                  <a:srgbClr val="004043"/>
                </a:solidFill>
              </a:rPr>
              <a:t> program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26026" y="5824151"/>
            <a:ext cx="11784742" cy="825918"/>
            <a:chOff x="209550" y="6037125"/>
            <a:chExt cx="11611017" cy="6129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550" y="6037125"/>
              <a:ext cx="2911331" cy="60234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3285" y="6041875"/>
              <a:ext cx="2911331" cy="60234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7263" y="6042975"/>
              <a:ext cx="2911331" cy="60234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9236" y="6047725"/>
              <a:ext cx="2911331" cy="602344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2521" y="3318560"/>
            <a:ext cx="1104900" cy="847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743" y="3204260"/>
            <a:ext cx="1019175" cy="9620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6146" y="3032810"/>
            <a:ext cx="838200" cy="11334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140" y="3280460"/>
            <a:ext cx="1562100" cy="88582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406943" y="4199711"/>
            <a:ext cx="24162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4043"/>
                </a:solidFill>
              </a:rPr>
              <a:t>131 projects sanctioned </a:t>
            </a:r>
            <a:r>
              <a:rPr lang="en-IN" sz="2000" dirty="0">
                <a:solidFill>
                  <a:srgbClr val="004043"/>
                </a:solidFill>
              </a:rPr>
              <a:t>for 3076 MLD* new sewage treatment plants (STPs)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96221" y="4287406"/>
            <a:ext cx="2172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4043"/>
                </a:solidFill>
              </a:rPr>
              <a:t>Rehabilitation on 887 MLD </a:t>
            </a:r>
            <a:r>
              <a:rPr lang="en-IN" sz="2000" dirty="0">
                <a:solidFill>
                  <a:srgbClr val="004043"/>
                </a:solidFill>
              </a:rPr>
              <a:t>of existing STPs &amp; 4942 km sewer network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41613" y="4193359"/>
            <a:ext cx="21969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4043"/>
                </a:solidFill>
              </a:rPr>
              <a:t>10,83,688 household Toilets </a:t>
            </a:r>
            <a:r>
              <a:rPr lang="en-IN" sz="2000" dirty="0">
                <a:solidFill>
                  <a:srgbClr val="004043"/>
                </a:solidFill>
              </a:rPr>
              <a:t>constructed</a:t>
            </a:r>
          </a:p>
          <a:p>
            <a:pPr algn="ctr"/>
            <a:r>
              <a:rPr lang="en-IN" sz="2000" dirty="0">
                <a:solidFill>
                  <a:srgbClr val="004043"/>
                </a:solidFill>
              </a:rPr>
              <a:t>&amp; all </a:t>
            </a:r>
            <a:r>
              <a:rPr lang="en-IN" sz="2000" b="1" dirty="0">
                <a:solidFill>
                  <a:srgbClr val="004043"/>
                </a:solidFill>
              </a:rPr>
              <a:t>4465 villages </a:t>
            </a:r>
            <a:r>
              <a:rPr lang="en-IN" sz="2000" dirty="0">
                <a:solidFill>
                  <a:srgbClr val="004043"/>
                </a:solidFill>
              </a:rPr>
              <a:t>made ODF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9227" y="6316212"/>
            <a:ext cx="296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rgbClr val="004043"/>
                </a:solidFill>
              </a:rPr>
              <a:t>*Millions of Litre Per Day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223509" y="6313708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004043"/>
                </a:solidFill>
              </a:rPr>
              <a:t>As on 1</a:t>
            </a:r>
            <a:r>
              <a:rPr lang="en-US" sz="1100" baseline="30000" dirty="0">
                <a:solidFill>
                  <a:srgbClr val="004043"/>
                </a:solidFill>
              </a:rPr>
              <a:t>st</a:t>
            </a:r>
            <a:r>
              <a:rPr lang="en-US" sz="1100" dirty="0">
                <a:solidFill>
                  <a:srgbClr val="004043"/>
                </a:solidFill>
              </a:rPr>
              <a:t> February 2019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940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46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987" y="589189"/>
            <a:ext cx="4136462" cy="25139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4931" y="998696"/>
            <a:ext cx="711517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Bold Reforms,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Stronger Institutions,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Resurgent Economy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73" y="3253758"/>
            <a:ext cx="2625166" cy="3096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553" y="3253758"/>
            <a:ext cx="2632624" cy="3071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630" y="3302261"/>
            <a:ext cx="2632624" cy="29991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707" y="3310425"/>
            <a:ext cx="2924475" cy="29905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9677" y="4415480"/>
            <a:ext cx="24071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Opened commercial coal mining sector to private players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66208" y="4076926"/>
            <a:ext cx="26050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Over 35,000 </a:t>
            </a:r>
            <a:r>
              <a:rPr lang="en-US" sz="2200" dirty="0"/>
              <a:t>Real Estate projects registered under Real Estate Regulation </a:t>
            </a:r>
          </a:p>
          <a:p>
            <a:r>
              <a:rPr lang="en-US" sz="2200" dirty="0"/>
              <a:t>Act (RERA)</a:t>
            </a:r>
            <a:endParaRPr lang="en-IN" sz="2200" dirty="0"/>
          </a:p>
        </p:txBody>
      </p:sp>
      <p:sp>
        <p:nvSpPr>
          <p:cNvPr id="18" name="TextBox 17"/>
          <p:cNvSpPr txBox="1"/>
          <p:nvPr/>
        </p:nvSpPr>
        <p:spPr>
          <a:xfrm>
            <a:off x="6113359" y="4415480"/>
            <a:ext cx="24071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Transparent </a:t>
            </a:r>
          </a:p>
          <a:p>
            <a:r>
              <a:rPr lang="en-US" sz="2200" b="1" dirty="0">
                <a:solidFill>
                  <a:schemeClr val="bg1"/>
                </a:solidFill>
              </a:rPr>
              <a:t>resource allocation </a:t>
            </a:r>
            <a:r>
              <a:rPr lang="en-US" sz="2200" dirty="0">
                <a:solidFill>
                  <a:schemeClr val="bg1"/>
                </a:solidFill>
              </a:rPr>
              <a:t>with 89 coal </a:t>
            </a:r>
          </a:p>
          <a:p>
            <a:r>
              <a:rPr lang="en-US" sz="2200" dirty="0">
                <a:solidFill>
                  <a:schemeClr val="bg1"/>
                </a:solidFill>
              </a:rPr>
              <a:t>mines allocated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25360" y="4230548"/>
            <a:ext cx="240716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Over </a:t>
            </a:r>
            <a:r>
              <a:rPr lang="en-US" sz="2200" b="1" dirty="0"/>
              <a:t>₹ 1 lakh crore </a:t>
            </a:r>
            <a:r>
              <a:rPr lang="en-US" sz="2200" dirty="0"/>
              <a:t>received from Disinvestment proceeds during 2017-18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330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88370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Banking Reforms Fueling the Next Wave of Growth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2379" y="589189"/>
            <a:ext cx="4140070" cy="23609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981" y="3012141"/>
            <a:ext cx="2302637" cy="34389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1586" y="3005796"/>
            <a:ext cx="2307472" cy="3489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290" y="3039240"/>
            <a:ext cx="2410122" cy="34565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6748" y="3018131"/>
            <a:ext cx="22065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Historic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Insolvency and Bankruptcy Code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leading to recovery of </a:t>
            </a:r>
            <a:r>
              <a:rPr lang="en-US" sz="2000" b="1" dirty="0">
                <a:solidFill>
                  <a:schemeClr val="bg1"/>
                </a:solidFill>
              </a:rPr>
              <a:t>₹3 lakh crore </a:t>
            </a:r>
            <a:r>
              <a:rPr lang="en-US" sz="2000" dirty="0">
                <a:solidFill>
                  <a:schemeClr val="bg1"/>
                </a:solidFill>
              </a:rPr>
              <a:t>by Banks &amp; Creditors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57850" y="4190829"/>
            <a:ext cx="20045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PSBs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recapitalized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by infusing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sz="2000" b="1" dirty="0">
                <a:solidFill>
                  <a:schemeClr val="bg1"/>
                </a:solidFill>
              </a:rPr>
              <a:t>2,60,000 crore </a:t>
            </a:r>
            <a:r>
              <a:rPr lang="en-US" sz="2000" dirty="0">
                <a:solidFill>
                  <a:schemeClr val="bg1"/>
                </a:solidFill>
              </a:rPr>
              <a:t>to support credit growth &amp; job creation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03409" y="3178755"/>
            <a:ext cx="24843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Approval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for PSBs to amalgamate</a:t>
            </a:r>
            <a:r>
              <a:rPr lang="en-US" sz="1900" dirty="0">
                <a:solidFill>
                  <a:schemeClr val="bg1"/>
                </a:solidFill>
              </a:rPr>
              <a:t> through alternative mechanism to facilitate consolidation </a:t>
            </a:r>
            <a:endParaRPr lang="en-IN" sz="19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18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88370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Ease of Compliance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Ensuring </a:t>
            </a:r>
            <a:r>
              <a:rPr lang="en-US" sz="4000" b="1" dirty="0" err="1">
                <a:solidFill>
                  <a:srgbClr val="7A509F"/>
                </a:solidFill>
              </a:rPr>
              <a:t>Labour</a:t>
            </a:r>
            <a:r>
              <a:rPr lang="en-US" sz="4000" b="1" dirty="0">
                <a:solidFill>
                  <a:srgbClr val="7A509F"/>
                </a:solidFill>
              </a:rPr>
              <a:t> Welfare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841" y="589189"/>
            <a:ext cx="4128609" cy="244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446" y="3150517"/>
            <a:ext cx="1605914" cy="19074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6867" y="4450445"/>
            <a:ext cx="1529884" cy="18046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998" y="3557561"/>
            <a:ext cx="1529884" cy="18108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4376" y="5051418"/>
            <a:ext cx="2895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Employees don’t undergo hassles to transfer EPFO  accounts any more: </a:t>
            </a:r>
            <a:r>
              <a:rPr lang="en-US" dirty="0"/>
              <a:t>Universal Account Number (UAN) boosts portability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142137" y="5529004"/>
            <a:ext cx="331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Payment of Wages (Amendment) Act 2017: </a:t>
            </a:r>
            <a:r>
              <a:rPr lang="en-US" dirty="0"/>
              <a:t>Empowering workers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3687433" y="2892837"/>
            <a:ext cx="28723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Shram</a:t>
            </a:r>
            <a:r>
              <a:rPr lang="en-US" b="1" dirty="0"/>
              <a:t> </a:t>
            </a:r>
            <a:r>
              <a:rPr lang="en-US" b="1" dirty="0" err="1"/>
              <a:t>Suvidha</a:t>
            </a:r>
            <a:r>
              <a:rPr lang="en-US" b="1" dirty="0"/>
              <a:t> portal: </a:t>
            </a:r>
          </a:p>
          <a:p>
            <a:pPr algn="ctr"/>
            <a:r>
              <a:rPr lang="en-US" dirty="0"/>
              <a:t>Unique </a:t>
            </a:r>
            <a:r>
              <a:rPr lang="en-US" dirty="0" err="1"/>
              <a:t>Labour</a:t>
            </a:r>
            <a:r>
              <a:rPr lang="en-US" dirty="0"/>
              <a:t> identification number allocated, online registration of establishments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556B68-883A-40EE-94F5-E77A6AC68E2C}"/>
              </a:ext>
            </a:extLst>
          </p:cNvPr>
          <p:cNvSpPr txBox="1"/>
          <p:nvPr/>
        </p:nvSpPr>
        <p:spPr>
          <a:xfrm>
            <a:off x="9553558" y="3169836"/>
            <a:ext cx="2083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Minimum wages of labours increased by 42% </a:t>
            </a:r>
            <a:r>
              <a:rPr lang="en-IN" dirty="0"/>
              <a:t>during the past 5 years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E13356-07DE-4375-BA8C-A425A0E9BA9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3393" y="4504043"/>
            <a:ext cx="1522690" cy="178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1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GST Enhancing Ease of Doing Business and Ease of Living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841" y="589189"/>
            <a:ext cx="4128609" cy="244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359" y="4356848"/>
            <a:ext cx="2670242" cy="21056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230" y="2715300"/>
            <a:ext cx="3058970" cy="22159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777" y="4222376"/>
            <a:ext cx="3128957" cy="22666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7769" y="3163792"/>
            <a:ext cx="2602911" cy="205258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69354" y="4741491"/>
            <a:ext cx="1724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Reduction in</a:t>
            </a:r>
          </a:p>
          <a:p>
            <a:pPr algn="ctr"/>
            <a:r>
              <a:rPr lang="en-US" b="1" dirty="0"/>
              <a:t> cascading </a:t>
            </a:r>
          </a:p>
          <a:p>
            <a:pPr algn="ctr"/>
            <a:r>
              <a:rPr lang="en-US" b="1" dirty="0"/>
              <a:t>effect </a:t>
            </a:r>
          </a:p>
          <a:p>
            <a:pPr algn="ctr"/>
            <a:r>
              <a:rPr lang="en-US" b="1" dirty="0"/>
              <a:t>of taxes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4230559" y="3000815"/>
            <a:ext cx="1724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 traders </a:t>
            </a:r>
          </a:p>
          <a:p>
            <a:pPr algn="ctr"/>
            <a:r>
              <a:rPr lang="en-US" dirty="0"/>
              <a:t>&amp; consumers </a:t>
            </a:r>
          </a:p>
          <a:p>
            <a:pPr algn="ctr"/>
            <a:r>
              <a:rPr lang="en-US" dirty="0"/>
              <a:t>benefit </a:t>
            </a:r>
          </a:p>
          <a:p>
            <a:pPr algn="ctr"/>
            <a:r>
              <a:rPr lang="en-US" dirty="0"/>
              <a:t>with </a:t>
            </a:r>
            <a:r>
              <a:rPr lang="en-US" b="1" dirty="0"/>
              <a:t>end of </a:t>
            </a:r>
          </a:p>
          <a:p>
            <a:pPr algn="ctr"/>
            <a:r>
              <a:rPr lang="en-US" b="1" dirty="0"/>
              <a:t>multiplicity of </a:t>
            </a:r>
          </a:p>
          <a:p>
            <a:pPr algn="ctr"/>
            <a:r>
              <a:rPr lang="en-US" b="1" dirty="0"/>
              <a:t>taxes 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7117487" y="4456056"/>
            <a:ext cx="1724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Significant </a:t>
            </a:r>
          </a:p>
          <a:p>
            <a:pPr algn="ctr"/>
            <a:r>
              <a:rPr lang="en-US" b="1" dirty="0"/>
              <a:t>decrease in </a:t>
            </a:r>
          </a:p>
          <a:p>
            <a:pPr algn="ctr"/>
            <a:r>
              <a:rPr lang="en-US" b="1" dirty="0"/>
              <a:t>transport </a:t>
            </a:r>
          </a:p>
          <a:p>
            <a:pPr algn="ctr"/>
            <a:r>
              <a:rPr lang="en-US" b="1" dirty="0"/>
              <a:t>time </a:t>
            </a:r>
            <a:r>
              <a:rPr lang="en-US" dirty="0"/>
              <a:t>with </a:t>
            </a:r>
          </a:p>
          <a:p>
            <a:pPr algn="ctr"/>
            <a:r>
              <a:rPr lang="en-US" dirty="0"/>
              <a:t>elimination of </a:t>
            </a:r>
          </a:p>
          <a:p>
            <a:pPr algn="ctr"/>
            <a:r>
              <a:rPr lang="en-US" dirty="0"/>
              <a:t>check-posts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9754227" y="3507646"/>
            <a:ext cx="1724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Overall </a:t>
            </a:r>
          </a:p>
          <a:p>
            <a:pPr algn="ctr"/>
            <a:r>
              <a:rPr lang="en-US" b="1" dirty="0"/>
              <a:t>reduction </a:t>
            </a:r>
          </a:p>
          <a:p>
            <a:pPr algn="ctr"/>
            <a:r>
              <a:rPr lang="en-US" b="1" dirty="0"/>
              <a:t>in prices</a:t>
            </a:r>
            <a:endParaRPr lang="en-I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0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289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8455998" cy="113877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46A5AE"/>
                </a:solidFill>
              </a:rPr>
              <a:t>India Post Payments Bank </a:t>
            </a:r>
          </a:p>
          <a:p>
            <a:r>
              <a:rPr lang="en-US" sz="2800" b="1" dirty="0">
                <a:solidFill>
                  <a:srgbClr val="46A5AE"/>
                </a:solidFill>
              </a:rPr>
              <a:t>Delivering Doorstep Banking to the Unbanked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February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423" y="2975152"/>
            <a:ext cx="1999282" cy="2057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9082" y="3042344"/>
            <a:ext cx="2750516" cy="30642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3671" y="5121751"/>
            <a:ext cx="33175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46A5AE"/>
                </a:solidFill>
              </a:rPr>
              <a:t>3 lakh Postmen &amp;</a:t>
            </a:r>
          </a:p>
          <a:p>
            <a:pPr algn="ctr"/>
            <a:r>
              <a:rPr lang="en-IN" sz="2000" b="1" dirty="0" err="1">
                <a:solidFill>
                  <a:srgbClr val="46A5AE"/>
                </a:solidFill>
              </a:rPr>
              <a:t>Gramin</a:t>
            </a:r>
            <a:r>
              <a:rPr lang="en-IN" sz="2000" b="1" dirty="0">
                <a:solidFill>
                  <a:srgbClr val="46A5AE"/>
                </a:solidFill>
              </a:rPr>
              <a:t> </a:t>
            </a:r>
            <a:r>
              <a:rPr lang="en-IN" sz="2000" b="1" dirty="0" err="1">
                <a:solidFill>
                  <a:srgbClr val="46A5AE"/>
                </a:solidFill>
              </a:rPr>
              <a:t>Dak</a:t>
            </a:r>
            <a:r>
              <a:rPr lang="en-IN" sz="2000" b="1" dirty="0">
                <a:solidFill>
                  <a:srgbClr val="46A5AE"/>
                </a:solidFill>
              </a:rPr>
              <a:t> </a:t>
            </a:r>
            <a:r>
              <a:rPr lang="en-IN" sz="2000" b="1" dirty="0" err="1">
                <a:solidFill>
                  <a:srgbClr val="46A5AE"/>
                </a:solidFill>
              </a:rPr>
              <a:t>Sevaks</a:t>
            </a:r>
            <a:r>
              <a:rPr lang="en-IN" sz="2000" b="1" dirty="0">
                <a:solidFill>
                  <a:srgbClr val="46A5AE"/>
                </a:solidFill>
              </a:rPr>
              <a:t> </a:t>
            </a:r>
          </a:p>
          <a:p>
            <a:pPr algn="ctr"/>
            <a:r>
              <a:rPr lang="en-IN" dirty="0"/>
              <a:t>delivering IPPB services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232" y="3463016"/>
            <a:ext cx="865299" cy="8126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4930" y="2148451"/>
            <a:ext cx="362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6A5AE"/>
                </a:solidFill>
              </a:rPr>
              <a:t>Launched on 1</a:t>
            </a:r>
            <a:r>
              <a:rPr lang="en-US" baseline="30000" dirty="0">
                <a:solidFill>
                  <a:srgbClr val="46A5AE"/>
                </a:solidFill>
              </a:rPr>
              <a:t>st</a:t>
            </a:r>
            <a:r>
              <a:rPr lang="en-US" dirty="0">
                <a:solidFill>
                  <a:srgbClr val="46A5AE"/>
                </a:solidFill>
              </a:rPr>
              <a:t> September, 2018</a:t>
            </a:r>
            <a:endParaRPr lang="en-IN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9851C2-320D-4E52-83FA-D5EFFDFE5B2B}"/>
              </a:ext>
            </a:extLst>
          </p:cNvPr>
          <p:cNvSpPr txBox="1"/>
          <p:nvPr/>
        </p:nvSpPr>
        <p:spPr>
          <a:xfrm>
            <a:off x="7848600" y="4475420"/>
            <a:ext cx="34239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IPPB offers savings &amp; current accounts and services like Mobile/Phone Banking, SMS Banking, bill payments, DBTs </a:t>
            </a:r>
          </a:p>
          <a:p>
            <a:pPr algn="ctr"/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7F25D6-5128-403E-8686-5906CA42700A}"/>
              </a:ext>
            </a:extLst>
          </p:cNvPr>
          <p:cNvSpPr/>
          <p:nvPr/>
        </p:nvSpPr>
        <p:spPr>
          <a:xfrm>
            <a:off x="4611757" y="4087855"/>
            <a:ext cx="223961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6A5AE"/>
                </a:solidFill>
              </a:rPr>
              <a:t>Over </a:t>
            </a:r>
            <a:r>
              <a:rPr lang="en-US" sz="2800" b="1" dirty="0">
                <a:solidFill>
                  <a:srgbClr val="46A5AE"/>
                </a:solidFill>
              </a:rPr>
              <a:t>30 lakh </a:t>
            </a:r>
          </a:p>
          <a:p>
            <a:pPr algn="ctr"/>
            <a:r>
              <a:rPr lang="en-US" b="1" dirty="0">
                <a:solidFill>
                  <a:srgbClr val="46A5AE"/>
                </a:solidFill>
              </a:rPr>
              <a:t>accounts opened, </a:t>
            </a:r>
          </a:p>
          <a:p>
            <a:pPr algn="ctr"/>
            <a:r>
              <a:rPr lang="en-US" dirty="0"/>
              <a:t>21 lakh transactions </a:t>
            </a:r>
          </a:p>
          <a:p>
            <a:pPr algn="ctr"/>
            <a:r>
              <a:rPr lang="en-US" dirty="0"/>
              <a:t>performed worth over ₹800 crore </a:t>
            </a:r>
          </a:p>
        </p:txBody>
      </p:sp>
    </p:spTree>
    <p:extLst>
      <p:ext uri="{BB962C8B-B14F-4D97-AF65-F5344CB8AC3E}">
        <p14:creationId xmlns:p14="http://schemas.microsoft.com/office/powerpoint/2010/main" val="29572971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56184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644843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Mega GST Relief for MSMEs, Furthering Impetus to Growth</a:t>
            </a:r>
            <a:endParaRPr lang="en-IN" sz="4000" b="1" dirty="0">
              <a:solidFill>
                <a:srgbClr val="7A509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0519" y="4103348"/>
            <a:ext cx="2293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Exemption from GST for small businesses </a:t>
            </a:r>
            <a:r>
              <a:rPr lang="en-IN" sz="2000" b="1" dirty="0"/>
              <a:t>doubled to ₹40 lakh &amp; ₹20 lakh </a:t>
            </a:r>
            <a:r>
              <a:rPr lang="en-IN" sz="2000" dirty="0"/>
              <a:t>for special category states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70096" y="4103348"/>
            <a:ext cx="2315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Turnover</a:t>
            </a:r>
            <a:r>
              <a:rPr lang="en-US" sz="2000" b="1" dirty="0"/>
              <a:t> </a:t>
            </a:r>
            <a:r>
              <a:rPr lang="en-US" sz="2000" dirty="0"/>
              <a:t>limits for availing composition scheme </a:t>
            </a:r>
            <a:r>
              <a:rPr lang="en-US" sz="2000" b="1" dirty="0"/>
              <a:t>raised to ₹1.5 crore </a:t>
            </a:r>
            <a:r>
              <a:rPr lang="en-US" sz="2000" dirty="0"/>
              <a:t>from existing ₹ 1 crore </a:t>
            </a:r>
            <a:endParaRPr lang="en-IN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6138875" y="4103348"/>
            <a:ext cx="2578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New composition scheme for service providers with a turnover up to </a:t>
            </a:r>
          </a:p>
          <a:p>
            <a:r>
              <a:rPr lang="en-US" sz="2000" dirty="0"/>
              <a:t>₹50 lakh at </a:t>
            </a:r>
            <a:r>
              <a:rPr lang="en-US" sz="2000" b="1" dirty="0"/>
              <a:t>6% GST </a:t>
            </a:r>
          </a:p>
          <a:p>
            <a:r>
              <a:rPr lang="en-US" sz="2000" b="1" dirty="0"/>
              <a:t>instead of 18%</a:t>
            </a:r>
            <a:endParaRPr lang="en-IN" sz="2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pic>
        <p:nvPicPr>
          <p:cNvPr id="19" name="Picture 18" descr="2.png">
            <a:extLst>
              <a:ext uri="{FF2B5EF4-FFF2-40B4-BE49-F238E27FC236}">
                <a16:creationId xmlns:a16="http://schemas.microsoft.com/office/drawing/2014/main" id="{B6359DD9-C2C4-4D35-88AE-3921DA374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268" y="3164054"/>
            <a:ext cx="704644" cy="782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80D1DA-6F26-40EE-BEAA-5537D72340C2}"/>
              </a:ext>
            </a:extLst>
          </p:cNvPr>
          <p:cNvSpPr txBox="1"/>
          <p:nvPr/>
        </p:nvSpPr>
        <p:spPr>
          <a:xfrm>
            <a:off x="9271214" y="4103348"/>
            <a:ext cx="2315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More than 35 lakh </a:t>
            </a:r>
            <a:r>
              <a:rPr lang="en-IN" sz="2000" dirty="0"/>
              <a:t>small traders, manufacturers &amp; service providers to benefit</a:t>
            </a:r>
          </a:p>
        </p:txBody>
      </p:sp>
      <p:pic>
        <p:nvPicPr>
          <p:cNvPr id="23" name="Picture 22" descr="3.png">
            <a:extLst>
              <a:ext uri="{FF2B5EF4-FFF2-40B4-BE49-F238E27FC236}">
                <a16:creationId xmlns:a16="http://schemas.microsoft.com/office/drawing/2014/main" id="{0DAE7E70-4F1D-475D-B6BF-9ADC6C690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721" y="3109049"/>
            <a:ext cx="850124" cy="850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B3AC50-30E7-42E3-82A2-9EFC2C7EF2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112" y="3168191"/>
            <a:ext cx="908289" cy="850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B3E057-4CC8-4D65-B789-71B84061949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630821" y="3213468"/>
            <a:ext cx="880576" cy="8501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3C04A5-326E-45A9-A996-880FA240E32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842" y="627507"/>
            <a:ext cx="4128608" cy="24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2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18322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Enhancing Growth, Simplicity and Transparency with GST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840" y="589189"/>
            <a:ext cx="4128609" cy="244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35342" y="3508716"/>
            <a:ext cx="0" cy="2762985"/>
          </a:xfrm>
          <a:prstGeom prst="line">
            <a:avLst/>
          </a:prstGeom>
          <a:ln w="19050">
            <a:solidFill>
              <a:srgbClr val="7A50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468" y="3400984"/>
            <a:ext cx="1151854" cy="12618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102392" y="3566984"/>
            <a:ext cx="0" cy="2762985"/>
          </a:xfrm>
          <a:prstGeom prst="line">
            <a:avLst/>
          </a:prstGeom>
          <a:ln w="19050">
            <a:solidFill>
              <a:srgbClr val="7A50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615" y="3361917"/>
            <a:ext cx="1407821" cy="140782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719386" y="3566984"/>
            <a:ext cx="0" cy="2762985"/>
          </a:xfrm>
          <a:prstGeom prst="line">
            <a:avLst/>
          </a:prstGeom>
          <a:ln w="19050">
            <a:solidFill>
              <a:srgbClr val="7A509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1468" y="3440903"/>
            <a:ext cx="1097282" cy="146304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75955" y="5018324"/>
            <a:ext cx="2403274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dirty="0"/>
              <a:t>GST provides relief of about </a:t>
            </a:r>
            <a:r>
              <a:rPr lang="en-IN" sz="2800" b="1" dirty="0">
                <a:solidFill>
                  <a:srgbClr val="7A509F"/>
                </a:solidFill>
              </a:rPr>
              <a:t>₹80,000 Cr </a:t>
            </a:r>
            <a:r>
              <a:rPr lang="en-IN" dirty="0"/>
              <a:t>annually to consumers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178" y="4879825"/>
            <a:ext cx="2519502" cy="13542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7A509F"/>
                </a:solidFill>
              </a:rPr>
              <a:t>Over 57.5 Lakh</a:t>
            </a:r>
            <a:r>
              <a:rPr lang="en-US" dirty="0"/>
              <a:t> New taxpayers registered post GST </a:t>
            </a:r>
          </a:p>
          <a:p>
            <a:pPr algn="ctr"/>
            <a:r>
              <a:rPr lang="en-US" sz="1400" dirty="0"/>
              <a:t>(till 30</a:t>
            </a:r>
            <a:r>
              <a:rPr lang="en-US" sz="1400" baseline="30000" dirty="0"/>
              <a:t>th</a:t>
            </a:r>
            <a:r>
              <a:rPr lang="en-US" sz="1400" dirty="0"/>
              <a:t> November 2018)</a:t>
            </a:r>
            <a:r>
              <a:rPr lang="en-US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90738" y="4895214"/>
            <a:ext cx="226987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dirty="0">
                <a:solidFill>
                  <a:srgbClr val="7A509F"/>
                </a:solidFill>
              </a:rPr>
              <a:t>More than </a:t>
            </a:r>
          </a:p>
          <a:p>
            <a:pPr algn="ctr"/>
            <a:r>
              <a:rPr lang="en-US" sz="2800" b="1" dirty="0">
                <a:solidFill>
                  <a:srgbClr val="7A509F"/>
                </a:solidFill>
              </a:rPr>
              <a:t>₹ 91,149 Cr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of GST refunds disposed off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11427" y="5018324"/>
            <a:ext cx="2101342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dirty="0"/>
              <a:t>Above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7A509F"/>
                </a:solidFill>
              </a:rPr>
              <a:t>98% </a:t>
            </a:r>
          </a:p>
          <a:p>
            <a:pPr algn="ctr"/>
            <a:r>
              <a:rPr lang="en-US" dirty="0"/>
              <a:t>Items fall </a:t>
            </a:r>
          </a:p>
          <a:p>
            <a:pPr algn="ctr"/>
            <a:r>
              <a:rPr lang="en-US" dirty="0"/>
              <a:t>in/below 18% slab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8553" y="3333183"/>
            <a:ext cx="1222799" cy="13158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20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841" y="589189"/>
            <a:ext cx="4128608" cy="244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511" y="1649489"/>
            <a:ext cx="6047607" cy="160937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India : A Leading Mobile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Manufacturing Hub</a:t>
            </a:r>
            <a:endParaRPr lang="en-IN" sz="4000" b="1" dirty="0">
              <a:solidFill>
                <a:srgbClr val="7A509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626" y="3779854"/>
            <a:ext cx="5063941" cy="753524"/>
          </a:xfrm>
          <a:prstGeom prst="rect">
            <a:avLst/>
          </a:prstGeom>
          <a:solidFill>
            <a:srgbClr val="BE7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6002645" y="3779854"/>
            <a:ext cx="2327624" cy="753524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8458360" y="3779854"/>
            <a:ext cx="2455717" cy="753524"/>
          </a:xfrm>
          <a:prstGeom prst="rect">
            <a:avLst/>
          </a:prstGeom>
          <a:solidFill>
            <a:srgbClr val="EC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447626" y="4657012"/>
            <a:ext cx="5063941" cy="753524"/>
          </a:xfrm>
          <a:prstGeom prst="rect">
            <a:avLst/>
          </a:prstGeom>
          <a:solidFill>
            <a:srgbClr val="BE7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6002645" y="4657012"/>
            <a:ext cx="2327624" cy="753524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8458360" y="4657012"/>
            <a:ext cx="2455717" cy="753524"/>
          </a:xfrm>
          <a:prstGeom prst="rect">
            <a:avLst/>
          </a:prstGeom>
          <a:solidFill>
            <a:srgbClr val="EC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447626" y="5534394"/>
            <a:ext cx="5063941" cy="753524"/>
          </a:xfrm>
          <a:prstGeom prst="rect">
            <a:avLst/>
          </a:prstGeom>
          <a:solidFill>
            <a:srgbClr val="BE7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6002645" y="5534394"/>
            <a:ext cx="2327624" cy="753524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8458360" y="5534394"/>
            <a:ext cx="2455717" cy="753524"/>
          </a:xfrm>
          <a:prstGeom prst="rect">
            <a:avLst/>
          </a:prstGeom>
          <a:solidFill>
            <a:srgbClr val="EC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79" y="3900881"/>
            <a:ext cx="834040" cy="5280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511" y="4755487"/>
            <a:ext cx="553675" cy="5707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760" y="5625144"/>
            <a:ext cx="568426" cy="5859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82106" y="3811108"/>
            <a:ext cx="346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Mobile manufacturing units set up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2106" y="4685572"/>
            <a:ext cx="346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Mobile handsets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produced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82106" y="5557213"/>
            <a:ext cx="3465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Worth of mobile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handsets produced 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9736" y="3258866"/>
            <a:ext cx="202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C51A1"/>
                </a:solidFill>
              </a:rPr>
              <a:t>Then</a:t>
            </a:r>
            <a:endParaRPr lang="en-IN" sz="3200" dirty="0">
              <a:solidFill>
                <a:srgbClr val="7C51A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72891" y="3258866"/>
            <a:ext cx="202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ECAA00"/>
                </a:solidFill>
              </a:rPr>
              <a:t>Now</a:t>
            </a:r>
            <a:endParaRPr lang="en-IN" sz="3200" dirty="0">
              <a:solidFill>
                <a:srgbClr val="ECAA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69736" y="3888254"/>
            <a:ext cx="202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72891" y="3888254"/>
            <a:ext cx="202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268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69736" y="4733559"/>
            <a:ext cx="2026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6 Cr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72891" y="4733559"/>
            <a:ext cx="202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Over 22.5 Cr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69736" y="5573305"/>
            <a:ext cx="2026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₹18,992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crore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72891" y="5573305"/>
            <a:ext cx="2026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Over ₹1.32 lakh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crore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528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49" y="90357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521290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A509F"/>
                </a:solidFill>
              </a:rPr>
              <a:t>Strong Macro Economic Fundamentals define India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0" y="584744"/>
            <a:ext cx="4133849" cy="25827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A509F"/>
                </a:solidFill>
              </a:rPr>
              <a:t>As on 1</a:t>
            </a:r>
            <a:r>
              <a:rPr lang="en-US" sz="1000" baseline="30000" dirty="0">
                <a:solidFill>
                  <a:srgbClr val="7A509F"/>
                </a:solidFill>
              </a:rPr>
              <a:t>st</a:t>
            </a:r>
            <a:r>
              <a:rPr lang="en-US" sz="1000" dirty="0">
                <a:solidFill>
                  <a:srgbClr val="7A509F"/>
                </a:solidFill>
              </a:rPr>
              <a:t> February 2019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4463" y="3482804"/>
            <a:ext cx="31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Falling Overall Inflation</a:t>
            </a:r>
            <a:endParaRPr lang="en-US" sz="1600" b="1" dirty="0">
              <a:solidFill>
                <a:srgbClr val="6A488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15515">
            <a:off x="2165264" y="4235924"/>
            <a:ext cx="1448991" cy="8279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11022" y="3765842"/>
            <a:ext cx="8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C51A1"/>
                </a:solidFill>
              </a:rPr>
              <a:t>8.48%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39488" y="6256211"/>
            <a:ext cx="94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APRIL 2014</a:t>
            </a:r>
            <a:endParaRPr lang="en-US" sz="1200" b="1" dirty="0">
              <a:solidFill>
                <a:srgbClr val="6A488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15217" y="5233551"/>
            <a:ext cx="8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AC00"/>
                </a:solidFill>
              </a:rPr>
              <a:t>2.19%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76963" y="6245209"/>
            <a:ext cx="126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DECEMBER 2018</a:t>
            </a:r>
            <a:endParaRPr lang="en-US" sz="1200" b="1" dirty="0">
              <a:solidFill>
                <a:srgbClr val="6A488E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402" y="3343852"/>
            <a:ext cx="3674309" cy="305747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12819" y="3500691"/>
            <a:ext cx="8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9.4%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44491" y="5819038"/>
            <a:ext cx="94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FY 2013-14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62652" y="4933530"/>
            <a:ext cx="126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7FFED"/>
                </a:solidFill>
              </a:rPr>
              <a:t>1.9%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96978" y="5886309"/>
            <a:ext cx="1260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FY 2017-18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56300" y="3339270"/>
            <a:ext cx="2566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WPI Food Inflation Down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 flipV="1">
            <a:off x="7668606" y="5342595"/>
            <a:ext cx="773776" cy="496226"/>
          </a:xfrm>
          <a:prstGeom prst="rect">
            <a:avLst/>
          </a:prstGeom>
          <a:solidFill>
            <a:srgbClr val="27F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/>
          <p:cNvSpPr/>
          <p:nvPr/>
        </p:nvSpPr>
        <p:spPr>
          <a:xfrm>
            <a:off x="3457042" y="5630684"/>
            <a:ext cx="773776" cy="542080"/>
          </a:xfrm>
          <a:prstGeom prst="rect">
            <a:avLst/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1407946" y="4080991"/>
            <a:ext cx="773776" cy="2091773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686" y="3455388"/>
            <a:ext cx="1299211" cy="2687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2930" y="3728493"/>
            <a:ext cx="1178083" cy="146971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29" y="2636525"/>
            <a:ext cx="580179" cy="530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52283" y="2608730"/>
            <a:ext cx="549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Economy growing at a robust rate, with </a:t>
            </a:r>
            <a:r>
              <a:rPr lang="en-US" dirty="0">
                <a:solidFill>
                  <a:srgbClr val="714A93"/>
                </a:solidFill>
              </a:rPr>
              <a:t>GDP growth at 7.6% in First Half of FY 2018-19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E367322-8091-4351-AE39-7022F5FC24E1}"/>
              </a:ext>
            </a:extLst>
          </p:cNvPr>
          <p:cNvSpPr/>
          <p:nvPr/>
        </p:nvSpPr>
        <p:spPr>
          <a:xfrm>
            <a:off x="5712819" y="3854298"/>
            <a:ext cx="825306" cy="1820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C42490-39B5-449C-A9C3-A88D4D171779}"/>
              </a:ext>
            </a:extLst>
          </p:cNvPr>
          <p:cNvSpPr/>
          <p:nvPr/>
        </p:nvSpPr>
        <p:spPr>
          <a:xfrm>
            <a:off x="5712819" y="3956343"/>
            <a:ext cx="825306" cy="1820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2042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1756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India becomes the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Global  Growth Engine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223" y="589189"/>
            <a:ext cx="4133846" cy="25139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135" y="3103117"/>
            <a:ext cx="3070736" cy="23612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767" y="4096928"/>
            <a:ext cx="3587265" cy="13674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760" y="3889296"/>
            <a:ext cx="853472" cy="4528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6659" y="3257983"/>
            <a:ext cx="980303" cy="6167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8744" y="6082126"/>
            <a:ext cx="3644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GDP growth rate at Current Prices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3229" y="6095573"/>
            <a:ext cx="370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Growth in India’s share in World GDP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29730" y="5560541"/>
            <a:ext cx="832021" cy="280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1147711" y="5531307"/>
            <a:ext cx="59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2013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47568" y="5560541"/>
            <a:ext cx="832021" cy="280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3165549" y="5531307"/>
            <a:ext cx="59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2018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93768" y="5560541"/>
            <a:ext cx="832021" cy="280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5184855" y="5531307"/>
            <a:ext cx="59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2005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56782" y="5560541"/>
            <a:ext cx="832021" cy="280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6561316" y="5531307"/>
            <a:ext cx="59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2013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849012" y="5570328"/>
            <a:ext cx="832021" cy="2800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/>
        </p:nvSpPr>
        <p:spPr>
          <a:xfrm>
            <a:off x="7974697" y="5521951"/>
            <a:ext cx="59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2017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55221" y="2980427"/>
            <a:ext cx="123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C95A00"/>
                </a:solidFill>
              </a:rPr>
              <a:t>31%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38233" y="4222389"/>
            <a:ext cx="123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C95A00"/>
                </a:solidFill>
              </a:rPr>
              <a:t>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03037" y="4432148"/>
            <a:ext cx="649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1.75%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78122" y="4096928"/>
            <a:ext cx="649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2.43%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72713" y="3599400"/>
            <a:ext cx="123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C95A00"/>
                </a:solidFill>
              </a:rPr>
              <a:t>3.3%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7A3C58-1CA6-4E34-9735-D2CF372FFC4C}"/>
              </a:ext>
            </a:extLst>
          </p:cNvPr>
          <p:cNvSpPr txBox="1"/>
          <p:nvPr/>
        </p:nvSpPr>
        <p:spPr>
          <a:xfrm>
            <a:off x="9397224" y="4404705"/>
            <a:ext cx="23713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14A93"/>
                </a:solidFill>
              </a:rPr>
              <a:t>India advanced to </a:t>
            </a:r>
          </a:p>
          <a:p>
            <a:r>
              <a:rPr lang="en-US" sz="2000" b="1" dirty="0">
                <a:solidFill>
                  <a:srgbClr val="714A93"/>
                </a:solidFill>
              </a:rPr>
              <a:t>6</a:t>
            </a:r>
            <a:r>
              <a:rPr lang="en-US" sz="2000" b="1" baseline="30000" dirty="0">
                <a:solidFill>
                  <a:srgbClr val="714A93"/>
                </a:solidFill>
              </a:rPr>
              <a:t>th</a:t>
            </a:r>
            <a:r>
              <a:rPr lang="en-US" sz="2000" b="1" dirty="0">
                <a:solidFill>
                  <a:srgbClr val="714A93"/>
                </a:solidFill>
              </a:rPr>
              <a:t> largest economy</a:t>
            </a:r>
            <a:r>
              <a:rPr lang="en-US" sz="2000" dirty="0">
                <a:solidFill>
                  <a:srgbClr val="714A93"/>
                </a:solidFill>
              </a:rPr>
              <a:t> in the world as compared to </a:t>
            </a:r>
          </a:p>
          <a:p>
            <a:r>
              <a:rPr lang="en-US" sz="2000" b="1" dirty="0">
                <a:solidFill>
                  <a:srgbClr val="714A93"/>
                </a:solidFill>
              </a:rPr>
              <a:t>11</a:t>
            </a:r>
            <a:r>
              <a:rPr lang="en-US" sz="2000" b="1" baseline="30000" dirty="0">
                <a:solidFill>
                  <a:srgbClr val="714A93"/>
                </a:solidFill>
              </a:rPr>
              <a:t>th</a:t>
            </a:r>
            <a:r>
              <a:rPr lang="en-US" sz="2000" b="1" dirty="0">
                <a:solidFill>
                  <a:srgbClr val="714A93"/>
                </a:solidFill>
              </a:rPr>
              <a:t> in 2013-14</a:t>
            </a:r>
            <a:endParaRPr lang="en-IN" sz="20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254210-BF95-4F3C-B7DF-338A737FE4C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8891" y="3420919"/>
            <a:ext cx="746314" cy="7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234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India Transforms,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the World Applauds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841" y="589189"/>
            <a:ext cx="4128608" cy="24469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12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455" y="3036177"/>
            <a:ext cx="3745362" cy="360701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/>
          <p:cNvCxnSpPr/>
          <p:nvPr/>
        </p:nvCxnSpPr>
        <p:spPr>
          <a:xfrm>
            <a:off x="5934347" y="2980789"/>
            <a:ext cx="0" cy="3370496"/>
          </a:xfrm>
          <a:prstGeom prst="line">
            <a:avLst/>
          </a:prstGeom>
          <a:ln w="28575">
            <a:solidFill>
              <a:srgbClr val="7C51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2538" y="3027788"/>
            <a:ext cx="4377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India Climbed to the 40th rank  </a:t>
            </a:r>
          </a:p>
          <a:p>
            <a:pPr algn="ctr"/>
            <a:r>
              <a:rPr lang="en-US" sz="2000" dirty="0"/>
              <a:t>WEF’s Global  Competitiveness Index</a:t>
            </a:r>
            <a:endParaRPr lang="en-IN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588" y="4427588"/>
            <a:ext cx="1170672" cy="12803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401431" y="5707934"/>
            <a:ext cx="1467604" cy="45719"/>
          </a:xfrm>
          <a:prstGeom prst="rect">
            <a:avLst/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852433" y="5707934"/>
            <a:ext cx="1467604" cy="45719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1491851" y="5753653"/>
            <a:ext cx="124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2014-15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4786" y="5753653"/>
            <a:ext cx="12428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2017-18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3031" y="5016020"/>
            <a:ext cx="124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FAC00"/>
                </a:solidFill>
              </a:rPr>
              <a:t>71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37292" y="3911237"/>
            <a:ext cx="1242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rgbClr val="7C51A1"/>
                </a:solidFill>
              </a:rPr>
              <a:t>40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664" y="3804516"/>
            <a:ext cx="4168727" cy="232082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440106" y="3334236"/>
            <a:ext cx="3745362" cy="3607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/>
          <p:cNvSpPr txBox="1"/>
          <p:nvPr/>
        </p:nvSpPr>
        <p:spPr>
          <a:xfrm>
            <a:off x="7123920" y="2995289"/>
            <a:ext cx="4377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India’s ranking in  Ease of Doing Business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leapt 65 places since 2014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529991" y="5993741"/>
            <a:ext cx="885369" cy="78826"/>
          </a:xfrm>
          <a:prstGeom prst="rect">
            <a:avLst/>
          </a:prstGeom>
          <a:solidFill>
            <a:srgbClr val="C98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8405344" y="5993741"/>
            <a:ext cx="885369" cy="78826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9286218" y="5993741"/>
            <a:ext cx="885369" cy="78826"/>
          </a:xfrm>
          <a:prstGeom prst="rect">
            <a:avLst/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10161572" y="5993741"/>
            <a:ext cx="885369" cy="78826"/>
          </a:xfrm>
          <a:prstGeom prst="rect">
            <a:avLst/>
          </a:prstGeom>
          <a:solidFill>
            <a:srgbClr val="2E92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7600214" y="6056477"/>
            <a:ext cx="778002" cy="29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2014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59541" y="6056477"/>
            <a:ext cx="778002" cy="29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2016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39901" y="6056477"/>
            <a:ext cx="778002" cy="29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2017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226027" y="6056477"/>
            <a:ext cx="778002" cy="29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58762" y="5384317"/>
            <a:ext cx="778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rgbClr val="C98DFC"/>
                </a:solidFill>
              </a:rPr>
              <a:t>142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57313" y="5106418"/>
            <a:ext cx="778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7C51A1"/>
                </a:solidFill>
              </a:rPr>
              <a:t>130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827841" y="3984682"/>
            <a:ext cx="778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ECAA00"/>
                </a:solidFill>
              </a:rPr>
              <a:t>100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584580" y="3654922"/>
            <a:ext cx="778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2E920F"/>
                </a:solidFill>
              </a:rPr>
              <a:t>77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826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India’s Significant Jump in </a:t>
            </a:r>
          </a:p>
          <a:p>
            <a:r>
              <a:rPr lang="en-US" sz="4000" b="1" dirty="0">
                <a:solidFill>
                  <a:srgbClr val="7A509F"/>
                </a:solidFill>
              </a:rPr>
              <a:t>Ease of Doing Business Ranking</a:t>
            </a:r>
            <a:endParaRPr lang="en-IN" sz="4000" b="1" dirty="0">
              <a:solidFill>
                <a:srgbClr val="7A509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841" y="589189"/>
            <a:ext cx="4128608" cy="24469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4931" y="2427827"/>
            <a:ext cx="5327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A509F"/>
                </a:solidFill>
              </a:rPr>
              <a:t>Rank in Key Performance Indicators</a:t>
            </a:r>
            <a:endParaRPr lang="en-IN" sz="2800" dirty="0">
              <a:solidFill>
                <a:srgbClr val="7A509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488" y="3219245"/>
            <a:ext cx="2661436" cy="1478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203" y="3219245"/>
            <a:ext cx="2661436" cy="147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919" y="3233670"/>
            <a:ext cx="2639798" cy="14641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488" y="4816642"/>
            <a:ext cx="2661436" cy="1478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203" y="4816642"/>
            <a:ext cx="2661436" cy="14785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6131" y="4831067"/>
            <a:ext cx="2632586" cy="14641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99888" y="3234714"/>
            <a:ext cx="219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CONSTRUCTION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PERMITS</a:t>
            </a:r>
            <a:endParaRPr lang="en-IN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11195" y="4328489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184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55627" y="3875847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52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76751" y="4176845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21183" y="3724203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50504" y="4328489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137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94936" y="3875847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16060" y="4176845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60492" y="3724203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53659" y="4328489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137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298091" y="3875847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108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19215" y="4176845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363647" y="3724203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53659" y="5923798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158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98091" y="5471156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137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419215" y="5772154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63647" y="5319512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50504" y="5923798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156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94936" y="5471156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121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16060" y="5772154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60492" y="5319512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2018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11195" y="5923798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126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55627" y="5471156"/>
            <a:ext cx="63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80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76751" y="5772154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21183" y="5319512"/>
            <a:ext cx="50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 dirty="0"/>
              <a:t>2018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25603" y="3221267"/>
            <a:ext cx="219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GETTING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ELECTRICITY </a:t>
            </a:r>
            <a:endParaRPr lang="en-IN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8540500" y="3248161"/>
            <a:ext cx="219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RESOLVING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INSOLVENCY</a:t>
            </a:r>
            <a:endParaRPr lang="en-IN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1499888" y="4839340"/>
            <a:ext cx="219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TRADING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ACROSS BORDERS</a:t>
            </a:r>
            <a:endParaRPr lang="en-IN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025603" y="4938965"/>
            <a:ext cx="219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PAYING TAXES</a:t>
            </a:r>
            <a:endParaRPr lang="en-IN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8540500" y="4839340"/>
            <a:ext cx="2196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STARTING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A BUSINESS</a:t>
            </a:r>
            <a:endParaRPr lang="en-IN" sz="14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35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418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 dirty="0">
                <a:solidFill>
                  <a:srgbClr val="7A509F"/>
                </a:solidFill>
              </a:rPr>
              <a:t>India’s Growth Gathers New Momentum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983" y="589189"/>
            <a:ext cx="4136466" cy="25139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sp>
        <p:nvSpPr>
          <p:cNvPr id="2" name="Rectangle 1"/>
          <p:cNvSpPr/>
          <p:nvPr/>
        </p:nvSpPr>
        <p:spPr>
          <a:xfrm>
            <a:off x="388143" y="3103119"/>
            <a:ext cx="6496438" cy="35262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966" y="3485987"/>
            <a:ext cx="820017" cy="750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68474" y="4327286"/>
            <a:ext cx="21983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714A93"/>
                </a:solidFill>
              </a:rPr>
              <a:t>GDP growth at 7.6% in First Half of FY 2018-19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360444" y="4909750"/>
            <a:ext cx="444843" cy="1200678"/>
          </a:xfrm>
          <a:prstGeom prst="roundRect">
            <a:avLst>
              <a:gd name="adj" fmla="val 42593"/>
            </a:avLst>
          </a:prstGeom>
          <a:solidFill>
            <a:srgbClr val="8F63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ounded Rectangle 18"/>
          <p:cNvSpPr/>
          <p:nvPr/>
        </p:nvSpPr>
        <p:spPr>
          <a:xfrm>
            <a:off x="3090045" y="4266465"/>
            <a:ext cx="444843" cy="1822975"/>
          </a:xfrm>
          <a:prstGeom prst="roundRect">
            <a:avLst>
              <a:gd name="adj" fmla="val 42593"/>
            </a:avLst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ounded Rectangle 19"/>
          <p:cNvSpPr/>
          <p:nvPr/>
        </p:nvSpPr>
        <p:spPr>
          <a:xfrm>
            <a:off x="5090656" y="3701985"/>
            <a:ext cx="444843" cy="2387456"/>
          </a:xfrm>
          <a:prstGeom prst="roundRect">
            <a:avLst>
              <a:gd name="adj" fmla="val 42593"/>
            </a:avLst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Arrow 22"/>
          <p:cNvSpPr/>
          <p:nvPr/>
        </p:nvSpPr>
        <p:spPr>
          <a:xfrm rot="19932753">
            <a:off x="2062862" y="4267658"/>
            <a:ext cx="834985" cy="159620"/>
          </a:xfrm>
          <a:prstGeom prst="rightArrow">
            <a:avLst>
              <a:gd name="adj1" fmla="val 50000"/>
              <a:gd name="adj2" fmla="val 120370"/>
            </a:avLst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ight Arrow 24"/>
          <p:cNvSpPr/>
          <p:nvPr/>
        </p:nvSpPr>
        <p:spPr>
          <a:xfrm rot="20254484">
            <a:off x="3791311" y="3667452"/>
            <a:ext cx="1042926" cy="199371"/>
          </a:xfrm>
          <a:prstGeom prst="rightArrow">
            <a:avLst>
              <a:gd name="adj1" fmla="val 50000"/>
              <a:gd name="adj2" fmla="val 120370"/>
            </a:avLst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1226791" y="4496927"/>
            <a:ext cx="75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5.95%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30313" y="3900984"/>
            <a:ext cx="80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7.35%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99715" y="3253499"/>
            <a:ext cx="849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7.6%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60121" y="5720109"/>
            <a:ext cx="64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89722" y="5720109"/>
            <a:ext cx="64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90333" y="5720109"/>
            <a:ext cx="64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72335" y="6166619"/>
            <a:ext cx="1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2017-18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70190" y="6166619"/>
            <a:ext cx="1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2018-19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21224" y="6351285"/>
            <a:ext cx="651111" cy="3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16918" y="6351285"/>
            <a:ext cx="651111" cy="38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5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418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Manufacturing Growth Gathers New Momentum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223" y="589189"/>
            <a:ext cx="4133846" cy="25139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71109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20" y="3103120"/>
            <a:ext cx="7184453" cy="3050546"/>
          </a:xfrm>
          <a:prstGeom prst="rect">
            <a:avLst/>
          </a:prstGeom>
          <a:solidFill>
            <a:srgbClr val="784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/>
          <p:cNvCxnSpPr/>
          <p:nvPr/>
        </p:nvCxnSpPr>
        <p:spPr>
          <a:xfrm>
            <a:off x="584887" y="5291053"/>
            <a:ext cx="68552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20524993">
            <a:off x="4034838" y="3799297"/>
            <a:ext cx="1685102" cy="111028"/>
          </a:xfrm>
          <a:prstGeom prst="rightArrow">
            <a:avLst>
              <a:gd name="adj1" fmla="val 50000"/>
              <a:gd name="adj2" fmla="val 129816"/>
            </a:avLst>
          </a:prstGeom>
          <a:solidFill>
            <a:schemeClr val="bg1"/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1719869" y="6226856"/>
            <a:ext cx="96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784F9D"/>
                </a:solidFill>
              </a:rPr>
              <a:t>2017-18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33390" y="6226856"/>
            <a:ext cx="96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784F9D"/>
                </a:solidFill>
              </a:rPr>
              <a:t>2018-19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2652138" y="6399715"/>
            <a:ext cx="605466" cy="0"/>
          </a:xfrm>
          <a:prstGeom prst="line">
            <a:avLst/>
          </a:prstGeom>
          <a:ln w="19050">
            <a:solidFill>
              <a:srgbClr val="784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483914" y="4591196"/>
            <a:ext cx="205624" cy="704006"/>
          </a:xfrm>
          <a:prstGeom prst="roundRect">
            <a:avLst>
              <a:gd name="adj" fmla="val 425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1229169" y="4248549"/>
            <a:ext cx="73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5.3%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42429" y="5712170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H1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34478" y="5712170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H2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54169" y="5712170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AC00"/>
                </a:solidFill>
              </a:rPr>
              <a:t>H1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578399" y="4335628"/>
            <a:ext cx="205624" cy="959574"/>
          </a:xfrm>
          <a:prstGeom prst="roundRect">
            <a:avLst>
              <a:gd name="adj" fmla="val 425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/>
          <p:cNvSpPr txBox="1"/>
          <p:nvPr/>
        </p:nvSpPr>
        <p:spPr>
          <a:xfrm>
            <a:off x="3323654" y="3989101"/>
            <a:ext cx="739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7.1%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6239209" y="3811342"/>
            <a:ext cx="205624" cy="1483860"/>
          </a:xfrm>
          <a:prstGeom prst="roundRect">
            <a:avLst>
              <a:gd name="adj" fmla="val 4259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/>
          <p:cNvSpPr txBox="1"/>
          <p:nvPr/>
        </p:nvSpPr>
        <p:spPr>
          <a:xfrm>
            <a:off x="5711192" y="3310067"/>
            <a:ext cx="1282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10.45%</a:t>
            </a:r>
          </a:p>
        </p:txBody>
      </p:sp>
      <p:cxnSp>
        <p:nvCxnSpPr>
          <p:cNvPr id="49" name="Straight Connector 48"/>
          <p:cNvCxnSpPr>
            <a:endCxn id="44" idx="1"/>
          </p:cNvCxnSpPr>
          <p:nvPr/>
        </p:nvCxnSpPr>
        <p:spPr>
          <a:xfrm flipV="1">
            <a:off x="1964135" y="4158378"/>
            <a:ext cx="1359519" cy="19025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630" y="3455656"/>
            <a:ext cx="3748980" cy="269801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87" y="2456925"/>
            <a:ext cx="526362" cy="52636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78254" y="2636788"/>
            <a:ext cx="409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Manufacturing GVA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186415" y="6399715"/>
            <a:ext cx="605466" cy="0"/>
          </a:xfrm>
          <a:prstGeom prst="line">
            <a:avLst/>
          </a:prstGeom>
          <a:ln w="19050">
            <a:solidFill>
              <a:srgbClr val="784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05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876800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31461"/>
            <a:ext cx="7314119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600" b="1" dirty="0">
                <a:solidFill>
                  <a:srgbClr val="7A509F"/>
                </a:solidFill>
              </a:rPr>
              <a:t>Growth Rate of Sale of  Commercial Vehicles Gathers New Momentum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601" y="619129"/>
            <a:ext cx="4133848" cy="251392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24931" y="2139505"/>
            <a:ext cx="184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sz="1100" dirty="0">
              <a:solidFill>
                <a:srgbClr val="7A509F"/>
              </a:solidFill>
            </a:endParaRPr>
          </a:p>
          <a:p>
            <a:endParaRPr lang="en-IN" sz="1100" dirty="0">
              <a:solidFill>
                <a:srgbClr val="7A509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97613" y="6324781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3539" y="2466591"/>
            <a:ext cx="2341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Growth Rate of Sale of Commercial Vehicles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37" y="2476263"/>
            <a:ext cx="701498" cy="615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6774" y="2530051"/>
            <a:ext cx="1009157" cy="61544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383957" y="5082746"/>
            <a:ext cx="9144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64084" y="6166619"/>
            <a:ext cx="1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2017-18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22592" y="6166619"/>
            <a:ext cx="118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2018-19</a:t>
            </a:r>
          </a:p>
        </p:txBody>
      </p:sp>
      <p:cxnSp>
        <p:nvCxnSpPr>
          <p:cNvPr id="21" name="Straight Connector 20"/>
          <p:cNvCxnSpPr>
            <a:endCxn id="16" idx="1"/>
          </p:cNvCxnSpPr>
          <p:nvPr/>
        </p:nvCxnSpPr>
        <p:spPr>
          <a:xfrm flipV="1">
            <a:off x="2405597" y="6351285"/>
            <a:ext cx="2158487" cy="12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801097" y="6351285"/>
            <a:ext cx="2158487" cy="12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89574" y="5670222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Q1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51870" y="5670222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Q2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1229" y="5670222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Q3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82853" y="5670222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Q4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08265" y="5670222"/>
            <a:ext cx="64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Q1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48384" y="5308649"/>
            <a:ext cx="73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-9.1%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26833" y="4090800"/>
            <a:ext cx="645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21%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63199" y="3491853"/>
            <a:ext cx="76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33.9%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8110" y="3739063"/>
            <a:ext cx="76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30.9%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763859" y="3105476"/>
            <a:ext cx="849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51.6%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73419" y="5100163"/>
            <a:ext cx="477795" cy="205946"/>
          </a:xfrm>
          <a:prstGeom prst="rect">
            <a:avLst/>
          </a:prstGeom>
          <a:solidFill>
            <a:srgbClr val="784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1094212" y="4913469"/>
            <a:ext cx="32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110678" y="4499226"/>
            <a:ext cx="477795" cy="575105"/>
          </a:xfrm>
          <a:prstGeom prst="rect">
            <a:avLst/>
          </a:prstGeom>
          <a:solidFill>
            <a:srgbClr val="784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5804710" y="3869600"/>
            <a:ext cx="477795" cy="1204731"/>
          </a:xfrm>
          <a:prstGeom prst="rect">
            <a:avLst/>
          </a:prstGeom>
          <a:solidFill>
            <a:srgbClr val="784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7333709" y="4090800"/>
            <a:ext cx="477795" cy="983531"/>
          </a:xfrm>
          <a:prstGeom prst="rect">
            <a:avLst/>
          </a:prstGeom>
          <a:solidFill>
            <a:srgbClr val="784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8949758" y="3536094"/>
            <a:ext cx="477795" cy="1538238"/>
          </a:xfrm>
          <a:prstGeom prst="rect">
            <a:avLst/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ight Arrow 46"/>
          <p:cNvSpPr/>
          <p:nvPr/>
        </p:nvSpPr>
        <p:spPr>
          <a:xfrm rot="19772696">
            <a:off x="7876762" y="3541494"/>
            <a:ext cx="1010605" cy="145319"/>
          </a:xfrm>
          <a:prstGeom prst="rightArrow">
            <a:avLst>
              <a:gd name="adj1" fmla="val 50000"/>
              <a:gd name="adj2" fmla="val 129816"/>
            </a:avLst>
          </a:prstGeom>
          <a:solidFill>
            <a:srgbClr val="FF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Connector 47"/>
          <p:cNvCxnSpPr>
            <a:endCxn id="30" idx="1"/>
          </p:cNvCxnSpPr>
          <p:nvPr/>
        </p:nvCxnSpPr>
        <p:spPr>
          <a:xfrm flipV="1">
            <a:off x="3185073" y="4275466"/>
            <a:ext cx="841760" cy="113808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644363" y="3725125"/>
            <a:ext cx="1018835" cy="48223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32" idx="1"/>
          </p:cNvCxnSpPr>
          <p:nvPr/>
        </p:nvCxnSpPr>
        <p:spPr>
          <a:xfrm>
            <a:off x="6411397" y="3686380"/>
            <a:ext cx="796713" cy="23734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5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6A5AE"/>
                </a:solidFill>
              </a:rPr>
              <a:t>v</a:t>
            </a:r>
            <a:endParaRPr lang="en-IN" dirty="0">
              <a:solidFill>
                <a:srgbClr val="46A5A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30609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765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FOR ALL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523668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46A5AE"/>
                </a:solidFill>
              </a:rPr>
              <a:t>Boost to Financial Services with PM Jan </a:t>
            </a:r>
            <a:r>
              <a:rPr lang="en-US" sz="4000" b="1" dirty="0" err="1">
                <a:solidFill>
                  <a:srgbClr val="46A5AE"/>
                </a:solidFill>
              </a:rPr>
              <a:t>Dhan</a:t>
            </a:r>
            <a:r>
              <a:rPr lang="en-US" sz="4000" b="1" dirty="0">
                <a:solidFill>
                  <a:srgbClr val="46A5AE"/>
                </a:solidFill>
              </a:rPr>
              <a:t> </a:t>
            </a:r>
            <a:r>
              <a:rPr lang="en-US" sz="4000" b="1" dirty="0" err="1">
                <a:solidFill>
                  <a:srgbClr val="46A5AE"/>
                </a:solidFill>
              </a:rPr>
              <a:t>Yojana</a:t>
            </a:r>
            <a:r>
              <a:rPr lang="en-US" sz="4000" b="1" dirty="0">
                <a:solidFill>
                  <a:srgbClr val="46A5AE"/>
                </a:solidFill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272584" y="6275987"/>
            <a:ext cx="161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46A5AE"/>
                </a:solidFill>
              </a:rPr>
              <a:t>As on 1</a:t>
            </a:r>
            <a:r>
              <a:rPr lang="en-US" sz="1000" b="1" baseline="30000" dirty="0">
                <a:solidFill>
                  <a:srgbClr val="46A5AE"/>
                </a:solidFill>
              </a:rPr>
              <a:t>st</a:t>
            </a:r>
            <a:r>
              <a:rPr lang="en-US" sz="1000" b="1" dirty="0">
                <a:solidFill>
                  <a:srgbClr val="46A5AE"/>
                </a:solidFill>
              </a:rPr>
              <a:t> February 2019</a:t>
            </a:r>
            <a:endParaRPr lang="en-IN" sz="1000" b="1" dirty="0">
              <a:solidFill>
                <a:srgbClr val="46A5A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670" y="565654"/>
            <a:ext cx="4133848" cy="2582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124" y="3667585"/>
            <a:ext cx="10785651" cy="160703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3124" y="5036800"/>
            <a:ext cx="20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Overdraft limit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raised from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>
                <a:solidFill>
                  <a:schemeClr val="bg1"/>
                </a:solidFill>
              </a:rPr>
              <a:t>5000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>
                <a:solidFill>
                  <a:schemeClr val="bg1"/>
                </a:solidFill>
              </a:rPr>
              <a:t>10,000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80587" y="5036800"/>
            <a:ext cx="20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 conditions for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overdraft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up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>
                <a:solidFill>
                  <a:schemeClr val="bg1"/>
                </a:solidFill>
              </a:rPr>
              <a:t>2000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8161" y="5067699"/>
            <a:ext cx="3286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 limit for availing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overdraft facility increased  from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18-60 to 18-65 years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032204" y="4977316"/>
            <a:ext cx="2532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Accidental insurance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cover for new </a:t>
            </a:r>
            <a:r>
              <a:rPr lang="en-US" dirty="0" err="1">
                <a:solidFill>
                  <a:schemeClr val="bg1"/>
                </a:solidFill>
              </a:rPr>
              <a:t>RuPay</a:t>
            </a:r>
            <a:r>
              <a:rPr lang="en-US" dirty="0">
                <a:solidFill>
                  <a:schemeClr val="bg1"/>
                </a:solidFill>
              </a:rPr>
              <a:t> card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holders raised from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>
                <a:solidFill>
                  <a:schemeClr val="bg1"/>
                </a:solidFill>
              </a:rPr>
              <a:t>1 lakh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`</a:t>
            </a:r>
            <a:r>
              <a:rPr lang="en-US" b="1" dirty="0">
                <a:solidFill>
                  <a:schemeClr val="bg1"/>
                </a:solidFill>
              </a:rPr>
              <a:t>2 lakh</a:t>
            </a:r>
          </a:p>
        </p:txBody>
      </p:sp>
      <p:sp>
        <p:nvSpPr>
          <p:cNvPr id="2" name="Rectangle 1"/>
          <p:cNvSpPr/>
          <p:nvPr/>
        </p:nvSpPr>
        <p:spPr>
          <a:xfrm>
            <a:off x="522221" y="3700537"/>
            <a:ext cx="11147558" cy="2510060"/>
          </a:xfrm>
          <a:prstGeom prst="rect">
            <a:avLst/>
          </a:prstGeom>
          <a:solidFill>
            <a:srgbClr val="46A5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875" y="3496826"/>
            <a:ext cx="4964865" cy="1452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17" y="2308476"/>
            <a:ext cx="1588237" cy="15882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45524" y="5057728"/>
            <a:ext cx="20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Overdraft limit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raised from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₹5000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chemeClr val="bg1"/>
                </a:solidFill>
              </a:rPr>
              <a:t>10,000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32987" y="5057728"/>
            <a:ext cx="20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 conditions for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overdraft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up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chemeClr val="bg1"/>
                </a:solidFill>
              </a:rPr>
              <a:t>2000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30561" y="5088627"/>
            <a:ext cx="3286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 limit for availing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overdraft facility increased  from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18-60 to 18-65 years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84604" y="4983861"/>
            <a:ext cx="2532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Accidental insurance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cover for new </a:t>
            </a:r>
            <a:r>
              <a:rPr lang="en-US" dirty="0" err="1">
                <a:solidFill>
                  <a:schemeClr val="bg1"/>
                </a:solidFill>
              </a:rPr>
              <a:t>RuPay</a:t>
            </a:r>
            <a:r>
              <a:rPr lang="en-US" dirty="0">
                <a:solidFill>
                  <a:schemeClr val="bg1"/>
                </a:solidFill>
              </a:rPr>
              <a:t> card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holders raised from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chemeClr val="bg1"/>
                </a:solidFill>
              </a:rPr>
              <a:t>1 lakh to </a:t>
            </a:r>
            <a:r>
              <a:rPr lang="en-US" b="1" dirty="0">
                <a:solidFill>
                  <a:schemeClr val="bg1"/>
                </a:solidFill>
                <a:latin typeface="Rupee" panose="02000500000000000000" pitchFamily="2" charset="0"/>
              </a:rPr>
              <a:t>₹</a:t>
            </a:r>
            <a:r>
              <a:rPr lang="en-US" b="1" dirty="0">
                <a:solidFill>
                  <a:schemeClr val="bg1"/>
                </a:solidFill>
              </a:rPr>
              <a:t>2 lakh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2907957" y="3896497"/>
            <a:ext cx="0" cy="1378119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05168" y="3896497"/>
            <a:ext cx="0" cy="1378119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929816" y="3896497"/>
            <a:ext cx="0" cy="1378119"/>
          </a:xfrm>
          <a:prstGeom prst="line">
            <a:avLst/>
          </a:prstGeom>
          <a:ln w="95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003" y="3921071"/>
            <a:ext cx="1034632" cy="10987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943" y="3876443"/>
            <a:ext cx="1092668" cy="10705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9943" y="3861485"/>
            <a:ext cx="1447800" cy="10341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1958" y="3873670"/>
            <a:ext cx="1201895" cy="1043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586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A509F"/>
                </a:solidFill>
              </a:rPr>
              <a:t>PM Unveiled 12 Key Initiatives for Growth of MSMEs</a:t>
            </a:r>
          </a:p>
          <a:p>
            <a:endParaRPr lang="en-US" sz="4000" b="1" dirty="0">
              <a:solidFill>
                <a:srgbClr val="7A509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164779" y="6340218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sp>
        <p:nvSpPr>
          <p:cNvPr id="3" name="Rectangle 2"/>
          <p:cNvSpPr/>
          <p:nvPr/>
        </p:nvSpPr>
        <p:spPr>
          <a:xfrm>
            <a:off x="347945" y="2357499"/>
            <a:ext cx="4501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solidFill>
                  <a:srgbClr val="7A509F"/>
                </a:solidFill>
              </a:rPr>
              <a:t>The key initiatives ensure: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7026" y="3455481"/>
            <a:ext cx="800021" cy="6608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340" y="3352102"/>
            <a:ext cx="938759" cy="7754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896" y="3419685"/>
            <a:ext cx="856948" cy="70791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2118" y="3408454"/>
            <a:ext cx="856948" cy="70791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0046" y="3455481"/>
            <a:ext cx="738979" cy="610461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435744" y="4291268"/>
            <a:ext cx="2153252" cy="1759981"/>
          </a:xfrm>
          <a:prstGeom prst="round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A509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723966" y="4291268"/>
            <a:ext cx="2153252" cy="1759981"/>
          </a:xfrm>
          <a:prstGeom prst="round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A509F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012189" y="4291268"/>
            <a:ext cx="2153252" cy="1759981"/>
          </a:xfrm>
          <a:prstGeom prst="round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A509F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300410" y="4291267"/>
            <a:ext cx="2153252" cy="1759981"/>
          </a:xfrm>
          <a:prstGeom prst="round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A509F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585997" y="4291267"/>
            <a:ext cx="2153252" cy="1759981"/>
          </a:xfrm>
          <a:prstGeom prst="round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7A509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744" y="4640199"/>
            <a:ext cx="214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Easier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</a:rPr>
              <a:t>Credit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26604" y="4648437"/>
            <a:ext cx="214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Wider</a:t>
            </a:r>
            <a:r>
              <a:rPr lang="en-IN" sz="2400" dirty="0"/>
              <a:t> </a:t>
            </a:r>
          </a:p>
          <a:p>
            <a:pPr algn="ctr"/>
            <a:r>
              <a:rPr lang="en-IN" sz="2400" b="1" dirty="0">
                <a:solidFill>
                  <a:schemeClr val="bg1"/>
                </a:solidFill>
              </a:rPr>
              <a:t>Markets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14826" y="4640199"/>
            <a:ext cx="214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Better</a:t>
            </a:r>
            <a:r>
              <a:rPr lang="en-IN" sz="2400" dirty="0"/>
              <a:t> </a:t>
            </a:r>
            <a:r>
              <a:rPr lang="en-IN" sz="2400" b="1" dirty="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11442" y="4746405"/>
            <a:ext cx="214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Ease</a:t>
            </a:r>
            <a:r>
              <a:rPr lang="en-IN" sz="2400" dirty="0"/>
              <a:t> </a:t>
            </a:r>
            <a:r>
              <a:rPr lang="en-IN" sz="2400" b="1" dirty="0">
                <a:solidFill>
                  <a:schemeClr val="bg1"/>
                </a:solidFill>
              </a:rPr>
              <a:t>of</a:t>
            </a:r>
            <a:r>
              <a:rPr lang="en-IN" sz="2400" dirty="0"/>
              <a:t> </a:t>
            </a:r>
            <a:r>
              <a:rPr lang="en-IN" sz="2400" b="1" dirty="0">
                <a:solidFill>
                  <a:schemeClr val="bg1"/>
                </a:solidFill>
              </a:rPr>
              <a:t>Doing</a:t>
            </a:r>
            <a:r>
              <a:rPr lang="en-IN" sz="2400" dirty="0"/>
              <a:t> </a:t>
            </a:r>
            <a:r>
              <a:rPr lang="en-IN" sz="2400" b="1" dirty="0">
                <a:solidFill>
                  <a:schemeClr val="bg1"/>
                </a:solidFill>
              </a:rPr>
              <a:t>Business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05547" y="4486201"/>
            <a:ext cx="2147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Safeguarding Interests of Employees</a:t>
            </a:r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46221" y="589335"/>
            <a:ext cx="4136229" cy="25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6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029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9550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385685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 b="1" dirty="0">
                <a:solidFill>
                  <a:srgbClr val="7A509F"/>
                </a:solidFill>
              </a:rPr>
              <a:t>Accelerating Port-Led Development in Last 4 Years</a:t>
            </a:r>
          </a:p>
          <a:p>
            <a:endParaRPr lang="en-US" sz="4000" b="1" dirty="0">
              <a:solidFill>
                <a:srgbClr val="7A509F"/>
              </a:solidFill>
            </a:endParaRPr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46221" y="590286"/>
            <a:ext cx="4136229" cy="258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375911" y="6351285"/>
            <a:ext cx="15744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058631" y="3625614"/>
            <a:ext cx="0" cy="2646878"/>
          </a:xfrm>
          <a:prstGeom prst="line">
            <a:avLst/>
          </a:prstGeom>
          <a:ln>
            <a:solidFill>
              <a:srgbClr val="7A5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39966" y="3620067"/>
            <a:ext cx="0" cy="2646878"/>
          </a:xfrm>
          <a:prstGeom prst="line">
            <a:avLst/>
          </a:prstGeom>
          <a:ln>
            <a:solidFill>
              <a:srgbClr val="7A5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32391" y="3647772"/>
            <a:ext cx="0" cy="2646878"/>
          </a:xfrm>
          <a:prstGeom prst="line">
            <a:avLst/>
          </a:prstGeom>
          <a:ln>
            <a:solidFill>
              <a:srgbClr val="7A5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9550" y="3261757"/>
            <a:ext cx="284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Addition in Cargo Handling Capacity of Major Ports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9966" y="3250706"/>
            <a:ext cx="3092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Total Traffic Handled by </a:t>
            </a:r>
          </a:p>
          <a:p>
            <a:pPr algn="ctr"/>
            <a:r>
              <a:rPr lang="en-IN" b="1" dirty="0">
                <a:solidFill>
                  <a:srgbClr val="7A509F"/>
                </a:solidFill>
              </a:rPr>
              <a:t>Major Ports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58631" y="3261756"/>
            <a:ext cx="277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Reduction in Average Turnaround 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37503" y="3250706"/>
            <a:ext cx="304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7A509F"/>
                </a:solidFill>
              </a:rPr>
              <a:t>Increase in Average Ship Berth Day Output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7318" y="5968335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2013-14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01513" y="5975119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2017-18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9637" y="4649688"/>
            <a:ext cx="108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800.52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83572" y="4225968"/>
            <a:ext cx="1084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7A509F"/>
                </a:solidFill>
              </a:rPr>
              <a:t>1451.59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51" y="5065461"/>
            <a:ext cx="848343" cy="8483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490" y="4715740"/>
            <a:ext cx="1201285" cy="1201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108" y="6302259"/>
            <a:ext cx="1842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(million tonne per annum)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3593" y="5042678"/>
            <a:ext cx="824819" cy="87945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294676" y="5972451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2013-14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88871" y="5979235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2017-18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215704" y="4629625"/>
            <a:ext cx="1246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94 hours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280608" y="4108074"/>
            <a:ext cx="1451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7A509F"/>
                </a:solidFill>
              </a:rPr>
              <a:t>64 hours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610" y="4721355"/>
            <a:ext cx="1129987" cy="12048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626" y="5193145"/>
            <a:ext cx="1433013" cy="63317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962" y="5519418"/>
            <a:ext cx="978912" cy="30690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943135" y="5968329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2013-14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92705" y="5975113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2017-18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95454" y="4863866"/>
            <a:ext cx="108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555.49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96258" y="4435094"/>
            <a:ext cx="1084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7A509F"/>
                </a:solidFill>
              </a:rPr>
              <a:t>679.47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08718" y="6276982"/>
            <a:ext cx="1154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(metric tonne)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7022" y="4993899"/>
            <a:ext cx="873610" cy="87361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143523" y="5972445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2013-14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634283" y="5979229"/>
            <a:ext cx="1084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2017-18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026610" y="4533009"/>
            <a:ext cx="1380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12468 tonnes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235964" y="4087965"/>
            <a:ext cx="1723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7A509F"/>
                </a:solidFill>
              </a:rPr>
              <a:t>15451 tonnes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2130" y="4580239"/>
            <a:ext cx="1290502" cy="129050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81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20839" y="90059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75432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fontAlgn="base"/>
            <a:r>
              <a:rPr lang="en-IN" sz="4000" b="1" dirty="0">
                <a:solidFill>
                  <a:srgbClr val="7A509F"/>
                </a:solidFill>
              </a:rPr>
              <a:t>Making MSME the Future Growth Engines</a:t>
            </a:r>
          </a:p>
          <a:p>
            <a:r>
              <a:rPr lang="en-US" sz="2800" b="1" dirty="0">
                <a:solidFill>
                  <a:srgbClr val="7A509F"/>
                </a:solidFill>
              </a:rPr>
              <a:t>Budget 2019-20 Proposal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0071109" y="6351285"/>
            <a:ext cx="15363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16" name="Snip Same Side Corner Rectangle 15"/>
          <p:cNvSpPr/>
          <p:nvPr/>
        </p:nvSpPr>
        <p:spPr>
          <a:xfrm>
            <a:off x="519919" y="3515031"/>
            <a:ext cx="3232726" cy="2843164"/>
          </a:xfrm>
          <a:prstGeom prst="snip2SameRect">
            <a:avLst>
              <a:gd name="adj1" fmla="val 37238"/>
              <a:gd name="adj2" fmla="val 0"/>
            </a:avLst>
          </a:prstGeom>
          <a:solidFill>
            <a:srgbClr val="7A4F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nip Same Side Corner Rectangle 44"/>
          <p:cNvSpPr/>
          <p:nvPr/>
        </p:nvSpPr>
        <p:spPr>
          <a:xfrm>
            <a:off x="4469221" y="3515031"/>
            <a:ext cx="3232726" cy="2843164"/>
          </a:xfrm>
          <a:prstGeom prst="snip2SameRect">
            <a:avLst>
              <a:gd name="adj1" fmla="val 37238"/>
              <a:gd name="adj2" fmla="val 0"/>
            </a:avLst>
          </a:prstGeom>
          <a:solidFill>
            <a:srgbClr val="7A4F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nip Same Side Corner Rectangle 46"/>
          <p:cNvSpPr/>
          <p:nvPr/>
        </p:nvSpPr>
        <p:spPr>
          <a:xfrm>
            <a:off x="8434917" y="3506837"/>
            <a:ext cx="3232726" cy="2843164"/>
          </a:xfrm>
          <a:prstGeom prst="snip2SameRect">
            <a:avLst>
              <a:gd name="adj1" fmla="val 37238"/>
              <a:gd name="adj2" fmla="val 0"/>
            </a:avLst>
          </a:prstGeom>
          <a:solidFill>
            <a:srgbClr val="7A4F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350731" y="2875943"/>
            <a:ext cx="1401098" cy="1401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385035" y="2875943"/>
            <a:ext cx="1401098" cy="1401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5733" y="2875943"/>
            <a:ext cx="1401098" cy="1401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50025" y="589335"/>
            <a:ext cx="4128620" cy="25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61443" y="4542526"/>
            <a:ext cx="29496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en-IN" sz="2300" dirty="0">
                <a:solidFill>
                  <a:srgbClr val="FFFFFF"/>
                </a:solidFill>
              </a:rPr>
              <a:t>2% interest subvention on an incremental </a:t>
            </a:r>
          </a:p>
          <a:p>
            <a:pPr lvl="0" algn="ctr" fontAlgn="base"/>
            <a:r>
              <a:rPr lang="en-IN" sz="2300" dirty="0">
                <a:solidFill>
                  <a:srgbClr val="FFFFFF"/>
                </a:solidFill>
              </a:rPr>
              <a:t>loan of ₹ 1 crore for GST registered MSMEs</a:t>
            </a:r>
          </a:p>
        </p:txBody>
      </p:sp>
      <p:pic>
        <p:nvPicPr>
          <p:cNvPr id="18" name="Picture 17" descr="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648" y="3195667"/>
            <a:ext cx="850124" cy="85012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541079" y="4322601"/>
            <a:ext cx="31195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en-IN" sz="2300" dirty="0">
                <a:solidFill>
                  <a:srgbClr val="FFFFFF"/>
                </a:solidFill>
              </a:rPr>
              <a:t>Atleast 3% of the </a:t>
            </a:r>
          </a:p>
          <a:p>
            <a:pPr lvl="0" algn="ctr" fontAlgn="base"/>
            <a:r>
              <a:rPr lang="en-IN" sz="2300" dirty="0">
                <a:solidFill>
                  <a:srgbClr val="FFFFFF"/>
                </a:solidFill>
              </a:rPr>
              <a:t>25% sourcing </a:t>
            </a:r>
          </a:p>
          <a:p>
            <a:pPr lvl="0" algn="ctr" fontAlgn="base"/>
            <a:r>
              <a:rPr lang="en-IN" sz="2300" dirty="0">
                <a:solidFill>
                  <a:srgbClr val="FFFFFF"/>
                </a:solidFill>
              </a:rPr>
              <a:t>for Government undertakings to be from women owned SMEs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576441" y="4542526"/>
            <a:ext cx="29496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/>
            <a:r>
              <a:rPr lang="en-IN" sz="2300" dirty="0">
                <a:solidFill>
                  <a:srgbClr val="FFFFFF"/>
                </a:solidFill>
              </a:rPr>
              <a:t>Businesses comprising over 90% of GST payers to be allowed to file quarterly return</a:t>
            </a:r>
          </a:p>
        </p:txBody>
      </p:sp>
      <p:pic>
        <p:nvPicPr>
          <p:cNvPr id="19" name="Picture 18" descr="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759" y="3173449"/>
            <a:ext cx="820418" cy="872342"/>
          </a:xfrm>
          <a:prstGeom prst="rect">
            <a:avLst/>
          </a:prstGeom>
        </p:spPr>
      </p:pic>
      <p:pic>
        <p:nvPicPr>
          <p:cNvPr id="21" name="Picture 20" descr="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958" y="3262853"/>
            <a:ext cx="704644" cy="7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251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09550" y="91031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999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494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ACCELERATING GROWTH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A509F"/>
                </a:solidFill>
              </a:rPr>
              <a:t>Easing Lives of Taxpayers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10071109" y="6351285"/>
            <a:ext cx="15363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7A509F"/>
                </a:solidFill>
              </a:rPr>
              <a:t>As on 1</a:t>
            </a:r>
            <a:r>
              <a:rPr lang="en-US" sz="1100" baseline="30000" dirty="0">
                <a:solidFill>
                  <a:srgbClr val="7A509F"/>
                </a:solidFill>
              </a:rPr>
              <a:t>st</a:t>
            </a:r>
            <a:r>
              <a:rPr lang="en-US" sz="1100" dirty="0">
                <a:solidFill>
                  <a:srgbClr val="7A509F"/>
                </a:solidFill>
              </a:rPr>
              <a:t> February 2019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9350731" y="2875943"/>
            <a:ext cx="1401098" cy="1401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5733" y="2875943"/>
            <a:ext cx="1401098" cy="1401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50025" y="589335"/>
            <a:ext cx="4128620" cy="25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 descr="490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511" y="3215030"/>
            <a:ext cx="4975410" cy="1674032"/>
          </a:xfrm>
          <a:prstGeom prst="rect">
            <a:avLst/>
          </a:prstGeom>
        </p:spPr>
      </p:pic>
      <p:pic>
        <p:nvPicPr>
          <p:cNvPr id="29" name="Picture 28" descr="490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746" y="4783853"/>
            <a:ext cx="4975410" cy="1674032"/>
          </a:xfrm>
          <a:prstGeom prst="rect">
            <a:avLst/>
          </a:prstGeom>
        </p:spPr>
      </p:pic>
      <p:pic>
        <p:nvPicPr>
          <p:cNvPr id="37" name="Picture 36" descr="490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8335" y="4791324"/>
            <a:ext cx="4975410" cy="1674032"/>
          </a:xfrm>
          <a:prstGeom prst="rect">
            <a:avLst/>
          </a:prstGeom>
        </p:spPr>
      </p:pic>
      <p:pic>
        <p:nvPicPr>
          <p:cNvPr id="38" name="Picture 37" descr="490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229" y="3219512"/>
            <a:ext cx="4975410" cy="16740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636596" y="3455203"/>
            <a:ext cx="3128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IN" dirty="0"/>
              <a:t>TDS threshold on interest earned on bank/post office deposits raised from ₹10,000 to ₹40,000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89894" y="5158042"/>
            <a:ext cx="282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IN" dirty="0"/>
              <a:t>Standard tax deduction for salaried persons raised from ₹40,000 to ₹50,000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30300" y="5153558"/>
            <a:ext cx="282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dirty="0"/>
              <a:t>TDS threshold on rental income raised from ₹1.8 lakh to ₹2.4 lakh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068025" y="3593702"/>
            <a:ext cx="2743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IN" dirty="0"/>
              <a:t>Individual having annual income upto ₹5 lakh exempted from Income Tax</a:t>
            </a:r>
          </a:p>
        </p:txBody>
      </p:sp>
      <p:pic>
        <p:nvPicPr>
          <p:cNvPr id="3" name="Picture 2" descr="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817" y="3722014"/>
            <a:ext cx="642470" cy="713856"/>
          </a:xfrm>
          <a:prstGeom prst="rect">
            <a:avLst/>
          </a:prstGeom>
        </p:spPr>
      </p:pic>
      <p:pic>
        <p:nvPicPr>
          <p:cNvPr id="10" name="Picture 9" descr="fs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5757" y="5281706"/>
            <a:ext cx="762000" cy="762000"/>
          </a:xfrm>
          <a:prstGeom prst="rect">
            <a:avLst/>
          </a:prstGeom>
        </p:spPr>
      </p:pic>
      <p:pic>
        <p:nvPicPr>
          <p:cNvPr id="11" name="Picture 10" descr="Untitled-7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3" y="3802528"/>
            <a:ext cx="582706" cy="582706"/>
          </a:xfrm>
          <a:prstGeom prst="rect">
            <a:avLst/>
          </a:prstGeom>
        </p:spPr>
      </p:pic>
      <p:pic>
        <p:nvPicPr>
          <p:cNvPr id="12" name="Picture 11" descr="Forma-1-copy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015" y="5296647"/>
            <a:ext cx="543368" cy="7321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0C563-6454-4EB8-9F9A-4ACDCA0EC894}"/>
              </a:ext>
            </a:extLst>
          </p:cNvPr>
          <p:cNvSpPr txBox="1"/>
          <p:nvPr/>
        </p:nvSpPr>
        <p:spPr>
          <a:xfrm>
            <a:off x="321229" y="1831205"/>
            <a:ext cx="554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A509F"/>
                </a:solidFill>
              </a:rPr>
              <a:t>Budget 2019-20 Proposal </a:t>
            </a:r>
          </a:p>
        </p:txBody>
      </p:sp>
    </p:spTree>
    <p:extLst>
      <p:ext uri="{BB962C8B-B14F-4D97-AF65-F5344CB8AC3E}">
        <p14:creationId xmlns:p14="http://schemas.microsoft.com/office/powerpoint/2010/main" val="20555814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ver"/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34" y="151106"/>
            <a:ext cx="1572548" cy="3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72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F6950"/>
                </a:solidFill>
              </a:rPr>
              <a:t>Stringent Action Against Corruption &amp; Black Money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103" y="2630028"/>
            <a:ext cx="807134" cy="80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9135" y="3592980"/>
            <a:ext cx="807134" cy="80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6237" y="4543606"/>
            <a:ext cx="807134" cy="80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6525" y="5504756"/>
            <a:ext cx="807134" cy="807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407068" y="2710430"/>
            <a:ext cx="602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Special Investigation Team set up at the First Cabinet Meeting </a:t>
            </a:r>
            <a:r>
              <a:rPr lang="en-IN" dirty="0"/>
              <a:t>after the NDA Government assumed office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45272" y="3681545"/>
            <a:ext cx="6025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Efforts against black money brought undisclosed income of about </a:t>
            </a:r>
            <a:r>
              <a:rPr lang="en-IN" b="1" dirty="0"/>
              <a:t>₹1,30,000 crore </a:t>
            </a:r>
            <a:r>
              <a:rPr lang="en-IN" dirty="0"/>
              <a:t>under tax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51512" y="4624007"/>
            <a:ext cx="7431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Current proportion of High Denomination notes in our economy is much less than what it would have been without Demonetisation.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72043" y="5723946"/>
            <a:ext cx="602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Action taken against over </a:t>
            </a:r>
            <a:r>
              <a:rPr lang="en-IN" b="1" dirty="0"/>
              <a:t>3.38 lakh shell companies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19135" y="2638192"/>
            <a:ext cx="6203236" cy="798972"/>
          </a:xfrm>
          <a:prstGeom prst="roundRect">
            <a:avLst/>
          </a:prstGeom>
          <a:noFill/>
          <a:ln>
            <a:solidFill>
              <a:srgbClr val="5443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ounded Rectangle 20"/>
          <p:cNvSpPr/>
          <p:nvPr/>
        </p:nvSpPr>
        <p:spPr>
          <a:xfrm>
            <a:off x="2165475" y="3606992"/>
            <a:ext cx="6203236" cy="798972"/>
          </a:xfrm>
          <a:prstGeom prst="roundRect">
            <a:avLst/>
          </a:prstGeom>
          <a:noFill/>
          <a:ln>
            <a:solidFill>
              <a:srgbClr val="5443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ounded Rectangle 21"/>
          <p:cNvSpPr/>
          <p:nvPr/>
        </p:nvSpPr>
        <p:spPr>
          <a:xfrm>
            <a:off x="3089490" y="4551768"/>
            <a:ext cx="8054759" cy="798972"/>
          </a:xfrm>
          <a:prstGeom prst="roundRect">
            <a:avLst/>
          </a:prstGeom>
          <a:noFill/>
          <a:ln>
            <a:solidFill>
              <a:srgbClr val="5443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3984814" y="5512404"/>
            <a:ext cx="5591893" cy="798972"/>
          </a:xfrm>
          <a:prstGeom prst="roundRect">
            <a:avLst/>
          </a:prstGeom>
          <a:noFill/>
          <a:ln>
            <a:solidFill>
              <a:srgbClr val="5443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1</a:t>
            </a:r>
            <a:r>
              <a:rPr lang="en-IN" sz="1200" baseline="30000" dirty="0">
                <a:solidFill>
                  <a:srgbClr val="544314"/>
                </a:solidFill>
              </a:rPr>
              <a:t>st</a:t>
            </a:r>
            <a:r>
              <a:rPr lang="en-IN" sz="1200" dirty="0">
                <a:solidFill>
                  <a:srgbClr val="544314"/>
                </a:solidFill>
              </a:rPr>
              <a:t> February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813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F6950"/>
                </a:solidFill>
              </a:rPr>
              <a:t>Enabling Legislations &amp; </a:t>
            </a:r>
          </a:p>
          <a:p>
            <a:r>
              <a:rPr lang="en-IN" sz="4000" b="1" dirty="0">
                <a:solidFill>
                  <a:srgbClr val="7F6950"/>
                </a:solidFill>
              </a:rPr>
              <a:t>Amendments to Curb Corruption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1</a:t>
            </a:r>
            <a:r>
              <a:rPr lang="en-IN" sz="1200" baseline="30000" dirty="0">
                <a:solidFill>
                  <a:srgbClr val="544314"/>
                </a:solidFill>
              </a:rPr>
              <a:t>st</a:t>
            </a:r>
            <a:r>
              <a:rPr lang="en-IN" sz="1200" dirty="0">
                <a:solidFill>
                  <a:srgbClr val="544314"/>
                </a:solidFill>
              </a:rPr>
              <a:t> February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2344" y="3322865"/>
            <a:ext cx="3976698" cy="155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6887" y="3322864"/>
            <a:ext cx="3619530" cy="155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39" y="3322865"/>
            <a:ext cx="3624940" cy="155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9049" y="4957106"/>
            <a:ext cx="3754348" cy="155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19" y="3690101"/>
            <a:ext cx="857249" cy="91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0874" y="3715735"/>
            <a:ext cx="851804" cy="860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8501" y="3635372"/>
            <a:ext cx="815067" cy="860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7018" y="5384926"/>
            <a:ext cx="913868" cy="82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477836" y="3497042"/>
            <a:ext cx="2400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Double Taxation Avoidance Agreement </a:t>
            </a:r>
            <a:r>
              <a:rPr lang="en-IN" dirty="0"/>
              <a:t>with Mauritius, Cyprus, Singapore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410" y="3633013"/>
            <a:ext cx="253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Agreement on real time information sharing</a:t>
            </a:r>
          </a:p>
          <a:p>
            <a:r>
              <a:rPr lang="en-IN" dirty="0"/>
              <a:t>with Switzerland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08724" y="3502389"/>
            <a:ext cx="2794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Black Money (Undisclosed Foreign Income and Assets) </a:t>
            </a:r>
            <a:r>
              <a:rPr lang="en-IN" dirty="0"/>
              <a:t>and Imposition of Tax Act 2015 enacted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46812" y="4989678"/>
            <a:ext cx="2400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PMLA amended to allow confiscation of property equivalent in value </a:t>
            </a:r>
            <a:r>
              <a:rPr lang="en-IN" dirty="0"/>
              <a:t>of black money stashed abroad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388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1386" y="904875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F6950"/>
                </a:solidFill>
              </a:rPr>
              <a:t>Enabling Legislations &amp; </a:t>
            </a:r>
          </a:p>
          <a:p>
            <a:r>
              <a:rPr lang="en-IN" sz="4000" b="1" dirty="0">
                <a:solidFill>
                  <a:srgbClr val="7F6950"/>
                </a:solidFill>
              </a:rPr>
              <a:t>Amendments to Curb Corruption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1</a:t>
            </a:r>
            <a:r>
              <a:rPr lang="en-IN" sz="1200" baseline="30000" dirty="0">
                <a:solidFill>
                  <a:srgbClr val="544314"/>
                </a:solidFill>
              </a:rPr>
              <a:t>st</a:t>
            </a:r>
            <a:r>
              <a:rPr lang="en-IN" sz="1200" dirty="0">
                <a:solidFill>
                  <a:srgbClr val="544314"/>
                </a:solidFill>
              </a:rPr>
              <a:t> February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091" y="2973988"/>
            <a:ext cx="2987964" cy="335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1873" y="3064069"/>
            <a:ext cx="2877856" cy="3298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2572" y="3413242"/>
            <a:ext cx="2616233" cy="296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36072" y="4024043"/>
            <a:ext cx="24002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err="1">
                <a:solidFill>
                  <a:schemeClr val="bg1"/>
                </a:solidFill>
              </a:rPr>
              <a:t>Benami</a:t>
            </a:r>
            <a:r>
              <a:rPr lang="en-IN" sz="2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Property Act </a:t>
            </a: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blocking a major avenue for generation and holding of black money in various forms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97027" y="4165012"/>
            <a:ext cx="24002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544314"/>
                </a:solidFill>
              </a:rPr>
              <a:t>Fugitive Economic Offenders Bill</a:t>
            </a:r>
          </a:p>
          <a:p>
            <a:pPr algn="ctr"/>
            <a:r>
              <a:rPr lang="en-IN" sz="1600" b="1" dirty="0">
                <a:solidFill>
                  <a:srgbClr val="544314"/>
                </a:solidFill>
              </a:rPr>
              <a:t>introduced to empower law enforcement agencies to confiscate assets of economic absconders</a:t>
            </a:r>
            <a:endParaRPr lang="en-IN" sz="1600" dirty="0">
              <a:solidFill>
                <a:srgbClr val="54431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70586" y="4535127"/>
            <a:ext cx="2400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rgbClr val="544314"/>
                </a:solidFill>
              </a:rPr>
              <a:t>This would also help banks and other financial institutions to achieve higher recovery from fugitive economic offenders</a:t>
            </a:r>
            <a:endParaRPr lang="en-IN" sz="1600" dirty="0">
              <a:solidFill>
                <a:srgbClr val="544314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3306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5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4301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132343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F6950"/>
                </a:solidFill>
              </a:rPr>
              <a:t>Enabling Legislations &amp; </a:t>
            </a:r>
          </a:p>
          <a:p>
            <a:r>
              <a:rPr lang="en-IN" sz="4000" b="1" dirty="0">
                <a:solidFill>
                  <a:srgbClr val="7F6950"/>
                </a:solidFill>
              </a:rPr>
              <a:t>Amendments to Curb Corruption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1</a:t>
            </a:r>
            <a:r>
              <a:rPr lang="en-IN" sz="1200" baseline="30000" dirty="0">
                <a:solidFill>
                  <a:srgbClr val="544314"/>
                </a:solidFill>
              </a:rPr>
              <a:t>st</a:t>
            </a:r>
            <a:r>
              <a:rPr lang="en-IN" sz="1200" dirty="0">
                <a:solidFill>
                  <a:srgbClr val="544314"/>
                </a:solidFill>
              </a:rPr>
              <a:t> February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6221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957" y="2543895"/>
            <a:ext cx="3225480" cy="270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3546" y="2552059"/>
            <a:ext cx="3716452" cy="1682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9054" y="4382001"/>
            <a:ext cx="3716453" cy="1945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5437" y="3412551"/>
            <a:ext cx="3111034" cy="288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80009" y="3295083"/>
            <a:ext cx="30449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Over </a:t>
            </a:r>
            <a:r>
              <a:rPr lang="en-IN" sz="2400" b="1" dirty="0">
                <a:solidFill>
                  <a:schemeClr val="bg1"/>
                </a:solidFill>
                <a:latin typeface="Rupee Foradian" pitchFamily="34" charset="0"/>
              </a:rPr>
              <a:t>₹6</a:t>
            </a:r>
            <a:r>
              <a:rPr lang="en-IN" sz="2400" b="1" dirty="0">
                <a:solidFill>
                  <a:schemeClr val="bg1"/>
                </a:solidFill>
              </a:rPr>
              <a:t>,06,473 crore directly transferred </a:t>
            </a:r>
          </a:p>
          <a:p>
            <a:r>
              <a:rPr lang="en-IN" dirty="0">
                <a:solidFill>
                  <a:schemeClr val="bg1"/>
                </a:solidFill>
              </a:rPr>
              <a:t>into the bank account </a:t>
            </a:r>
          </a:p>
          <a:p>
            <a:r>
              <a:rPr lang="en-IN" dirty="0">
                <a:solidFill>
                  <a:schemeClr val="bg1"/>
                </a:solidFill>
              </a:rPr>
              <a:t>of beneficiaries for </a:t>
            </a:r>
          </a:p>
          <a:p>
            <a:r>
              <a:rPr lang="en-IN" dirty="0">
                <a:solidFill>
                  <a:schemeClr val="bg1"/>
                </a:solidFill>
              </a:rPr>
              <a:t>437 schemes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89304" y="3307816"/>
            <a:ext cx="304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>
                <a:solidFill>
                  <a:schemeClr val="bg1"/>
                </a:solidFill>
              </a:rPr>
              <a:t>Aadhaar</a:t>
            </a:r>
            <a:r>
              <a:rPr lang="en-IN" sz="2000" b="1" dirty="0">
                <a:solidFill>
                  <a:schemeClr val="bg1"/>
                </a:solidFill>
              </a:rPr>
              <a:t> given legislative framework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64812" y="5177440"/>
            <a:ext cx="304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More than 1 </a:t>
            </a:r>
            <a:r>
              <a:rPr lang="en-IN" sz="2000" b="1" dirty="0" err="1">
                <a:solidFill>
                  <a:schemeClr val="bg1"/>
                </a:solidFill>
              </a:rPr>
              <a:t>crore</a:t>
            </a:r>
            <a:r>
              <a:rPr lang="en-IN" sz="2000" b="1" dirty="0">
                <a:solidFill>
                  <a:schemeClr val="bg1"/>
                </a:solidFill>
              </a:rPr>
              <a:t> Income Tax Payees </a:t>
            </a:r>
            <a:r>
              <a:rPr lang="en-IN" sz="2000" dirty="0">
                <a:solidFill>
                  <a:schemeClr val="bg1"/>
                </a:solidFill>
              </a:rPr>
              <a:t>linked their </a:t>
            </a:r>
            <a:r>
              <a:rPr lang="en-IN" sz="2000" dirty="0" err="1">
                <a:solidFill>
                  <a:schemeClr val="bg1"/>
                </a:solidFill>
              </a:rPr>
              <a:t>Aadhaar</a:t>
            </a:r>
            <a:r>
              <a:rPr lang="en-IN" sz="2000" dirty="0">
                <a:solidFill>
                  <a:schemeClr val="bg1"/>
                </a:solidFill>
              </a:rPr>
              <a:t> with PAN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70588" y="4049771"/>
            <a:ext cx="278299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GEM online platform </a:t>
            </a:r>
          </a:p>
          <a:p>
            <a:r>
              <a:rPr lang="en-IN" sz="2000" b="1" dirty="0">
                <a:solidFill>
                  <a:schemeClr val="bg1"/>
                </a:solidFill>
              </a:rPr>
              <a:t>for transparent public procurement crosses</a:t>
            </a:r>
            <a:r>
              <a:rPr lang="en-IN" sz="2200" b="1" dirty="0">
                <a:solidFill>
                  <a:schemeClr val="bg1"/>
                </a:solidFill>
              </a:rPr>
              <a:t> </a:t>
            </a:r>
          </a:p>
          <a:p>
            <a:r>
              <a:rPr lang="en-IN" sz="2000" b="1" dirty="0">
                <a:solidFill>
                  <a:schemeClr val="bg1"/>
                </a:solidFill>
              </a:rPr>
              <a:t>12.63 lakh transactions worth </a:t>
            </a:r>
            <a:r>
              <a:rPr lang="en-IN" sz="2000" b="1" dirty="0">
                <a:solidFill>
                  <a:schemeClr val="bg1"/>
                </a:solidFill>
                <a:latin typeface="Rupee Foradian" pitchFamily="34" charset="0"/>
              </a:rPr>
              <a:t>₹</a:t>
            </a:r>
            <a:r>
              <a:rPr lang="en-IN" sz="2000" b="1" dirty="0">
                <a:solidFill>
                  <a:schemeClr val="bg1"/>
                </a:solidFill>
              </a:rPr>
              <a:t>17,938 Cr with overall savings of 25%- 28%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129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6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207816" y="913039"/>
            <a:ext cx="11772900" cy="572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Triangle 5"/>
          <p:cNvSpPr/>
          <p:nvPr/>
        </p:nvSpPr>
        <p:spPr>
          <a:xfrm rot="16200000">
            <a:off x="7522371" y="589189"/>
            <a:ext cx="323850" cy="323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4931" y="169459"/>
            <a:ext cx="5448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ELIMINATING CORRUPTION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324931" y="998696"/>
            <a:ext cx="7115175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IN" sz="4000" b="1" dirty="0">
                <a:solidFill>
                  <a:srgbClr val="7F6950"/>
                </a:solidFill>
              </a:rPr>
              <a:t>Cronyism Out, Cleanliness 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058448" y="6329002"/>
            <a:ext cx="2098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544314"/>
                </a:solidFill>
              </a:rPr>
              <a:t>As on 1</a:t>
            </a:r>
            <a:r>
              <a:rPr lang="en-IN" sz="1200" baseline="30000" dirty="0">
                <a:solidFill>
                  <a:srgbClr val="544314"/>
                </a:solidFill>
              </a:rPr>
              <a:t>st</a:t>
            </a:r>
            <a:r>
              <a:rPr lang="en-IN" sz="1200" dirty="0">
                <a:solidFill>
                  <a:srgbClr val="544314"/>
                </a:solidFill>
              </a:rPr>
              <a:t> February 2019</a:t>
            </a:r>
            <a:endParaRPr lang="en-IN" sz="1200" b="1" dirty="0">
              <a:solidFill>
                <a:srgbClr val="544314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338" y="2204357"/>
            <a:ext cx="2584792" cy="2592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3638" y="3758973"/>
            <a:ext cx="2641600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402" y="2661216"/>
            <a:ext cx="2211842" cy="221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8981" y="3429000"/>
            <a:ext cx="2787876" cy="2780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56938" y="3038227"/>
            <a:ext cx="304493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Clean auctions of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coal blocks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&amp; telecom Spectrum 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set a new 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benchmark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04351" y="4920012"/>
            <a:ext cx="22744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No more interviews for non-gazetted posts, </a:t>
            </a:r>
            <a:r>
              <a:rPr lang="en-IN" sz="1600" dirty="0">
                <a:solidFill>
                  <a:schemeClr val="bg1"/>
                </a:solidFill>
              </a:rPr>
              <a:t>Meritorious candidates win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75267" y="3739457"/>
            <a:ext cx="227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Online application made mandatory for all clearances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3848" y="4400904"/>
            <a:ext cx="2274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Time taken for environmental approvals brought down </a:t>
            </a:r>
            <a:r>
              <a:rPr lang="en-IN" b="1" dirty="0">
                <a:solidFill>
                  <a:schemeClr val="bg1"/>
                </a:solidFill>
              </a:rPr>
              <a:t>to </a:t>
            </a:r>
            <a:r>
              <a:rPr lang="en-IN" sz="2000" b="1" dirty="0">
                <a:solidFill>
                  <a:schemeClr val="bg1"/>
                </a:solidFill>
              </a:rPr>
              <a:t>180 days from 600 days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9736" y="589189"/>
            <a:ext cx="4130980" cy="25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896" y="138366"/>
            <a:ext cx="1399553" cy="3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9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10781</TotalTime>
  <Words>7346</Words>
  <Application>Microsoft Office PowerPoint</Application>
  <PresentationFormat>Widescreen</PresentationFormat>
  <Paragraphs>1539</Paragraphs>
  <Slides>117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5" baseType="lpstr">
      <vt:lpstr>Arial</vt:lpstr>
      <vt:lpstr>Calibri</vt:lpstr>
      <vt:lpstr>Calibri Light</vt:lpstr>
      <vt:lpstr>Rupee</vt:lpstr>
      <vt:lpstr>Rupee Foradian</vt:lpstr>
      <vt:lpstr>Tahoma</vt:lpstr>
      <vt:lpstr>Office Theme</vt:lpstr>
      <vt:lpstr>Image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MyGov16</cp:lastModifiedBy>
  <cp:revision>905</cp:revision>
  <dcterms:created xsi:type="dcterms:W3CDTF">2018-10-08T06:56:39Z</dcterms:created>
  <dcterms:modified xsi:type="dcterms:W3CDTF">2019-02-08T06:08:47Z</dcterms:modified>
</cp:coreProperties>
</file>